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handoutMasterIdLst>
    <p:handoutMasterId r:id="rId82"/>
  </p:handout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71" r:id="rId15"/>
    <p:sldId id="272" r:id="rId16"/>
    <p:sldId id="279" r:id="rId17"/>
    <p:sldId id="280" r:id="rId18"/>
    <p:sldId id="281" r:id="rId19"/>
    <p:sldId id="273" r:id="rId20"/>
    <p:sldId id="275" r:id="rId21"/>
    <p:sldId id="276" r:id="rId22"/>
    <p:sldId id="278" r:id="rId23"/>
    <p:sldId id="350" r:id="rId24"/>
    <p:sldId id="351" r:id="rId25"/>
    <p:sldId id="352" r:id="rId26"/>
    <p:sldId id="353" r:id="rId27"/>
    <p:sldId id="354" r:id="rId28"/>
    <p:sldId id="355" r:id="rId29"/>
    <p:sldId id="283" r:id="rId30"/>
    <p:sldId id="284" r:id="rId31"/>
    <p:sldId id="285" r:id="rId32"/>
    <p:sldId id="286" r:id="rId33"/>
    <p:sldId id="287" r:id="rId34"/>
    <p:sldId id="331" r:id="rId35"/>
    <p:sldId id="288" r:id="rId36"/>
    <p:sldId id="289" r:id="rId37"/>
    <p:sldId id="291" r:id="rId38"/>
    <p:sldId id="292" r:id="rId39"/>
    <p:sldId id="293" r:id="rId40"/>
    <p:sldId id="294" r:id="rId41"/>
    <p:sldId id="295" r:id="rId42"/>
    <p:sldId id="303" r:id="rId43"/>
    <p:sldId id="304" r:id="rId44"/>
    <p:sldId id="305" r:id="rId45"/>
    <p:sldId id="306" r:id="rId46"/>
    <p:sldId id="307" r:id="rId47"/>
    <p:sldId id="310" r:id="rId48"/>
    <p:sldId id="309" r:id="rId49"/>
    <p:sldId id="311" r:id="rId50"/>
    <p:sldId id="312" r:id="rId51"/>
    <p:sldId id="313" r:id="rId52"/>
    <p:sldId id="314" r:id="rId53"/>
    <p:sldId id="315" r:id="rId54"/>
    <p:sldId id="316" r:id="rId55"/>
    <p:sldId id="318" r:id="rId56"/>
    <p:sldId id="319" r:id="rId57"/>
    <p:sldId id="320" r:id="rId58"/>
    <p:sldId id="321" r:id="rId59"/>
    <p:sldId id="356" r:id="rId60"/>
    <p:sldId id="322" r:id="rId61"/>
    <p:sldId id="323" r:id="rId62"/>
    <p:sldId id="324" r:id="rId63"/>
    <p:sldId id="325" r:id="rId64"/>
    <p:sldId id="327" r:id="rId65"/>
    <p:sldId id="334" r:id="rId66"/>
    <p:sldId id="329" r:id="rId67"/>
    <p:sldId id="339" r:id="rId68"/>
    <p:sldId id="335" r:id="rId69"/>
    <p:sldId id="337" r:id="rId70"/>
    <p:sldId id="349" r:id="rId71"/>
    <p:sldId id="347" r:id="rId72"/>
    <p:sldId id="338" r:id="rId73"/>
    <p:sldId id="340" r:id="rId74"/>
    <p:sldId id="342" r:id="rId75"/>
    <p:sldId id="343" r:id="rId76"/>
    <p:sldId id="344" r:id="rId77"/>
    <p:sldId id="345" r:id="rId78"/>
    <p:sldId id="346" r:id="rId79"/>
    <p:sldId id="348" r:id="rId80"/>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6"/>
    <p:restoredTop sz="74186"/>
  </p:normalViewPr>
  <p:slideViewPr>
    <p:cSldViewPr snapToGrid="0" snapToObjects="1">
      <p:cViewPr>
        <p:scale>
          <a:sx n="79" d="100"/>
          <a:sy n="79" d="100"/>
        </p:scale>
        <p:origin x="2272" y="144"/>
      </p:cViewPr>
      <p:guideLst/>
    </p:cSldViewPr>
  </p:slideViewPr>
  <p:notesTextViewPr>
    <p:cViewPr>
      <p:scale>
        <a:sx n="1" d="1"/>
        <a:sy n="1" d="1"/>
      </p:scale>
      <p:origin x="0" y="0"/>
    </p:cViewPr>
  </p:notesTextViewPr>
  <p:notesViewPr>
    <p:cSldViewPr snapToGrid="0" snapToObjects="1">
      <p:cViewPr varScale="1">
        <p:scale>
          <a:sx n="80" d="100"/>
          <a:sy n="80" d="100"/>
        </p:scale>
        <p:origin x="2616" y="2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Header Placeholder 5"/>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7" name="Date Placeholder 6"/>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8" name="Footer Placeholder 7"/>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9" name="Slide Number Placeholder 8"/>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50000"/>
              </a:lnSpc>
              <a:spcBef>
                <a:spcPts val="0"/>
              </a:spcBef>
              <a:spcAft>
                <a:spcPts val="0"/>
              </a:spcAft>
              <a:buNone/>
              <a:tabLst/>
              <a:defRPr sz="1400"/>
            </a:pPr>
            <a:fld id="{60118549-D876-4CD0-A360-5984D5E4AF60}" type="slidenum">
              <a:t>‹#›</a:t>
            </a:fld>
            <a:endParaRPr lang="en-US" sz="1400" b="0" i="0" u="none" strike="noStrike" kern="1200">
              <a:ln>
                <a:noFill/>
              </a:ln>
              <a:latin typeface="Liberation Sans" pitchFamily="18"/>
              <a:ea typeface="WenQuanYi Zen Hei" pitchFamily="2"/>
              <a:cs typeface="Lohit Hindi" pitchFamily="2"/>
            </a:endParaRPr>
          </a:p>
        </p:txBody>
      </p:sp>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8A2C8564-8F76-4620-BAE4-5F1FC373E94B}" type="datetimeFigureOut">
              <a:rPr lang="en-US"/>
              <a:t>10/28/17</a:t>
            </a:fld>
            <a:endParaRPr lang="en-US"/>
          </a:p>
        </p:txBody>
      </p:sp>
      <p:sp>
        <p:nvSpPr>
          <p:cNvPr id="4" name="Footer Placeholder 3"/>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6675ADFA-EA18-43E2-B0D3-D8CABE9696D2}" type="slidenum">
              <a:t>‹#›</a:t>
            </a:fld>
            <a:endParaRPr lang="en-US"/>
          </a:p>
        </p:txBody>
      </p:sp>
    </p:spTree>
    <p:extLst>
      <p:ext uri="{BB962C8B-B14F-4D97-AF65-F5344CB8AC3E}">
        <p14:creationId xmlns:p14="http://schemas.microsoft.com/office/powerpoint/2010/main" val="1320477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2BC5960-66A6-4639-BDC7-B85BFF6CCED8}" type="datetimeFigureOut">
              <a:rPr lang="en-US"/>
              <a:t>10/28/17</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p:cNvSpPr>
            <a:spLocks noGrp="1" noRot="1" noChangeAspect="1"/>
          </p:cNvSpPr>
          <p:nvPr>
            <p:ph type="sldImg" idx="2"/>
          </p:nvPr>
        </p:nvSpPr>
        <p:spPr>
          <a:xfrm>
            <a:off x="1371599" y="764280"/>
            <a:ext cx="5028480" cy="3771360"/>
          </a:xfrm>
          <a:prstGeom prst="rect">
            <a:avLst/>
          </a:prstGeom>
          <a:noFill/>
          <a:ln>
            <a:noFill/>
            <a:prstDash val="solid"/>
          </a:ln>
        </p:spPr>
      </p:sp>
      <p:sp>
        <p:nvSpPr>
          <p:cNvPr id="9" name="Notes Placeholder 8"/>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10" name="Header Placeholder 9"/>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1" name="Date Placeholder 10"/>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2" name="Footer Placeholder 11"/>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3" name="Slide Number Placeholder 12"/>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463F7519-7AE4-4B65-A39F-C438CADA8C94}" type="slidenum">
              <a:t>‹#›</a:t>
            </a:fld>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235BD2B6-23E1-489E-BE3B-61D63FAB9F7D}" type="slidenum">
              <a:t>‹#›</a:t>
            </a:fld>
            <a:endParaRPr lang="en-US"/>
          </a:p>
        </p:txBody>
      </p:sp>
    </p:spTree>
    <p:extLst>
      <p:ext uri="{BB962C8B-B14F-4D97-AF65-F5344CB8AC3E}">
        <p14:creationId xmlns:p14="http://schemas.microsoft.com/office/powerpoint/2010/main" val="3594495608"/>
      </p:ext>
    </p:extLst>
  </p:cSld>
  <p:clrMap bg1="lt1" tx1="dk1" bg2="lt2" tx2="dk2" accent1="accent1" accent2="accent2" accent3="accent3" accent4="accent4" accent5="accent5" accent6="accent6" hlink="hlink" folHlink="folHlink"/>
  <p:hf hdr="0" ftr="0" dt="0"/>
  <p:notesStyle>
    <a:lvl1pPr marL="216000" marR="0" indent="-216000" rtl="0" hangingPunct="0">
      <a:tabLst/>
      <a:defRPr lang="en-US" sz="2000" b="0" i="0" u="none" strike="noStrike" kern="1200">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F09E0-6EBC-49B3-B351-3D8764EA56A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961E8C-AB43-46A6-BB95-904FDE8AF88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a:t>
            </a:fld>
            <a:endParaRPr lang="uk-U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E1E1FC-BE04-4C0E-B08A-878DF182228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31618B-838C-4220-BC6A-B85B8270BC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10</a:t>
            </a:fld>
            <a:endParaRPr lang="uk-U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6E3B047-EDE8-4E31-BE8D-9504108A40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F794CB-7193-4FAA-A51D-44366ADBD8C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11</a:t>
            </a:fld>
            <a:endParaRPr lang="uk-U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B2599AF-4CB0-4AC0-9F6E-33D7E910AAD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2B621A0-6BC4-4C15-9234-C058D354440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Geometric trans: Transform</a:t>
            </a:r>
            <a:r>
              <a:rPr lang="en-US" baseline="0" dirty="0" smtClean="0"/>
              <a:t> images in different ways: translate, rotate, stretch etc.</a:t>
            </a:r>
          </a:p>
          <a:p>
            <a:r>
              <a:rPr lang="en-US" dirty="0" smtClean="0"/>
              <a:t>Color trans: adding color noise, change contrast, saturation,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12</a:t>
            </a:fld>
            <a:endParaRPr lang="uk-U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496BA69-1D42-4F1E-881A-E923391E9F0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B420600-3AD6-4D0F-BACC-2CA73779548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Existing</a:t>
            </a:r>
            <a:r>
              <a:rPr lang="en-US" baseline="0" dirty="0" smtClean="0"/>
              <a:t> approaches only create </a:t>
            </a:r>
            <a:r>
              <a:rPr lang="en-US" altLang="zh-CN" baseline="0" dirty="0" smtClean="0"/>
              <a:t>samples</a:t>
            </a:r>
            <a:r>
              <a:rPr lang="zh-CN" altLang="en-US" baseline="0" dirty="0" smtClean="0"/>
              <a:t> </a:t>
            </a:r>
            <a:r>
              <a:rPr lang="en-US" altLang="zh-CN" baseline="0" dirty="0" smtClean="0"/>
              <a:t>that are close to the original sample, which limit the range the underlying method can learn.</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13</a:t>
            </a:fld>
            <a:endParaRPr lang="uk-U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D866F2-91F9-4C9A-9AD6-60200E4E341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7DA4C-1057-4A85-9886-195039A21C5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baseline="0" dirty="0" smtClean="0"/>
              <a:t>Generate data based on supervised data is useless, adding no new knowledge. </a:t>
            </a:r>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14</a:t>
            </a:fld>
            <a:endParaRPr lang="uk-U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55BC01-341C-4B17-8117-729036236A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DD3FDF2-A49B-4BA0-AE6C-E36341D0EF6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15</a:t>
            </a:fld>
            <a:endParaRPr lang="uk-U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B861871-E0DB-4978-AC84-47EAB82F89E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A43360-872D-4712-8456-17CF158A0C4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dataset is a point cloud dataset.</a:t>
            </a:r>
            <a:r>
              <a:rPr lang="en-US" baseline="0" dirty="0" smtClean="0"/>
              <a:t> Every building roof contains more than at least 5k points. Some large roofs can have 30k points. Existing method tried to detect geometrical features such ridge, concave and corners of roofs. And classify roofs based on these simple geometry features.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16</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97E99-D387-4046-A369-5403A96AFC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A024D9-ACCB-48E1-A96B-BC8905EE3FF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Similar to bag of words</a:t>
            </a:r>
            <a:r>
              <a:rPr lang="en-US" baseline="0" dirty="0" smtClean="0"/>
              <a:t> representation in natural language processing, I used bag of words model in this project to represent point cloud building roofs.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17</a:t>
            </a:fld>
            <a:endParaRPr lang="uk-U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1A93901-3E38-4205-97FC-11A49951A98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37CDF2-F073-47A6-97C4-63A78D8119F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I make width,</a:t>
            </a:r>
            <a:r>
              <a:rPr lang="en-US" baseline="0" dirty="0" smtClean="0"/>
              <a:t> height of templates adjustable. To simulate round corner or ridges, I even add 4 levels of erosions. The goal is to cover as much cases in real works as possible.</a:t>
            </a:r>
          </a:p>
          <a:p>
            <a:endParaRPr lang="en-US" baseline="0" dirty="0" smtClean="0"/>
          </a:p>
          <a:p>
            <a:r>
              <a:rPr lang="en-US" baseline="0" dirty="0" smtClean="0"/>
              <a:t>In next section, I will show how features are extracted from these models and trained using a machine learning algorithm.</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18</a:t>
            </a:fld>
            <a:endParaRPr lang="uk-U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4B9651D-7160-4B01-85A4-F961CBFA7D0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C44A0D-B554-4199-9158-4134278951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Given a</a:t>
            </a:r>
            <a:r>
              <a:rPr lang="en-US" baseline="0" dirty="0" smtClean="0"/>
              <a:t> lot of digit images. Each of them is assigned a transformation matrix. The goal here is to transform each image independently so that at the end when all of these images overlapping together, the joint entropy is minimized.</a:t>
            </a:r>
            <a:endParaRPr lang="en-US" dirty="0" smtClean="0"/>
          </a:p>
          <a:p>
            <a:endParaRPr lang="en-US" dirty="0" smtClean="0"/>
          </a:p>
          <a:p>
            <a:endParaRPr lang="en-US" dirty="0" smtClean="0"/>
          </a:p>
          <a:p>
            <a:endParaRPr lang="en-US" dirty="0" smtClean="0"/>
          </a:p>
          <a:p>
            <a:endParaRPr lang="en-US" dirty="0" smtClean="0"/>
          </a:p>
          <a:p>
            <a:r>
              <a:rPr lang="en-US" dirty="0" smtClean="0"/>
              <a:t>Geometrically transform</a:t>
            </a:r>
            <a:r>
              <a:rPr lang="en-US" baseline="0" dirty="0" smtClean="0"/>
              <a:t> images to minimize joint entropy, means sum of joint entropies of all possible pairs of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19</a:t>
            </a:fld>
            <a:endParaRPr lang="uk-U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6EE1523-2C73-4FC8-8C87-BB1BF8CF3AB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62A9B72-5F2F-4D10-BBF2-A20E8A14F0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a:t>
            </a:fld>
            <a:endParaRPr lang="uk-U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45ADD9-DC6C-4C9D-897C-AA38D7A7EAA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027A06E-3C85-49C6-A146-FB6FCAF6C61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20</a:t>
            </a:fld>
            <a:endParaRPr lang="uk-U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AF856E8-C278-402B-8DD6-7CE5AAFD1E2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B9FCB63-71C2-42EC-B170-65F15F98FA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altLang="zh-CN" dirty="0" smtClean="0"/>
              <a:t>Model distribution</a:t>
            </a:r>
            <a:r>
              <a:rPr lang="en-US" altLang="zh-CN" baseline="0" dirty="0" smtClean="0"/>
              <a:t> of control points’ location as multi variant </a:t>
            </a:r>
            <a:r>
              <a:rPr lang="en-US" altLang="zh-CN" baseline="0" dirty="0" err="1" smtClean="0"/>
              <a:t>gaussian</a:t>
            </a:r>
            <a:r>
              <a:rPr lang="en-US" altLang="zh-CN" baseline="0" dirty="0" smtClean="0"/>
              <a:t>.</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21</a:t>
            </a:fld>
            <a:endParaRPr lang="uk-U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86D2F8-9BFA-4F66-90B6-B45FD5868C2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16B0E8B-C802-4CD4-96DE-28681478FF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5344222-C5F3-484E-A26E-57483428111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CF6A455-0098-449F-A6BC-A4248B23754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For all neighbor</a:t>
            </a:r>
            <a:r>
              <a:rPr lang="en-US" baseline="0" dirty="0" smtClean="0"/>
              <a:t> points of this red points, I map the locations of these points to this 2D map. 2D map then works as a 2D histogram. At the end of this process, it turn out that, the spin image could describe the local geometry around this red point very well.</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24</a:t>
            </a:fld>
            <a:endParaRPr lang="uk-UA"/>
          </a:p>
        </p:txBody>
      </p:sp>
    </p:spTree>
    <p:extLst>
      <p:ext uri="{BB962C8B-B14F-4D97-AF65-F5344CB8AC3E}">
        <p14:creationId xmlns:p14="http://schemas.microsoft.com/office/powerpoint/2010/main" val="1716985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5221CB-FC9B-4EB6-973D-0383001395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3F6576-D265-4415-AB41-F72E3DB505C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Actual roofs are bumpy, noisy</a:t>
            </a:r>
            <a:r>
              <a:rPr lang="en-US" baseline="0" dirty="0" smtClean="0"/>
              <a:t> and have holes. Such features are subtle to treat one by one</a:t>
            </a:r>
          </a:p>
          <a:p>
            <a:endParaRPr lang="en-US" baseline="0" dirty="0" smtClean="0"/>
          </a:p>
          <a:p>
            <a:r>
              <a:rPr lang="en-US" baseline="0" dirty="0" smtClean="0"/>
              <a:t>I summarized all of these cases as bumpiness of roof surface.</a:t>
            </a:r>
          </a:p>
          <a:p>
            <a:endParaRPr lang="en-US" baseline="0" dirty="0" smtClean="0"/>
          </a:p>
          <a:p>
            <a:r>
              <a:rPr lang="en-US" baseline="0" dirty="0" smtClean="0"/>
              <a:t>I learned bumpiness as a function of surface slope, the shape is very much like a exponential function. The function curve then is discretized to several intervals, inside each intervals, I fit a </a:t>
            </a:r>
            <a:r>
              <a:rPr lang="en-US" baseline="0" dirty="0" err="1" smtClean="0"/>
              <a:t>gaussian</a:t>
            </a:r>
            <a:r>
              <a:rPr lang="en-US" baseline="0" dirty="0" smtClean="0"/>
              <a:t> model for bumpiness.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25</a:t>
            </a:fld>
            <a:endParaRPr lang="uk-UA"/>
          </a:p>
        </p:txBody>
      </p:sp>
    </p:spTree>
    <p:extLst>
      <p:ext uri="{BB962C8B-B14F-4D97-AF65-F5344CB8AC3E}">
        <p14:creationId xmlns:p14="http://schemas.microsoft.com/office/powerpoint/2010/main" val="107496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B243D-3369-4F8D-AA23-431A852919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C197D2-6672-43CE-9A2A-ED04714C60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26</a:t>
            </a:fld>
            <a:endParaRPr lang="uk-UA"/>
          </a:p>
        </p:txBody>
      </p:sp>
    </p:spTree>
    <p:extLst>
      <p:ext uri="{BB962C8B-B14F-4D97-AF65-F5344CB8AC3E}">
        <p14:creationId xmlns:p14="http://schemas.microsoft.com/office/powerpoint/2010/main" val="2137490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4660AFB-C962-4CE3-B931-F63B68D96A7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57A56C3-41FC-473F-9A5C-1EC1AF33F1C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27</a:t>
            </a:fld>
            <a:endParaRPr lang="uk-UA"/>
          </a:p>
        </p:txBody>
      </p:sp>
    </p:spTree>
    <p:extLst>
      <p:ext uri="{BB962C8B-B14F-4D97-AF65-F5344CB8AC3E}">
        <p14:creationId xmlns:p14="http://schemas.microsoft.com/office/powerpoint/2010/main" val="429555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057881-9432-4714-A01D-F5C87C08E73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8C2B5DF-6336-4EDD-92A6-BE6B0DF7EF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show</a:t>
            </a:r>
            <a:r>
              <a:rPr lang="en-US" baseline="0" dirty="0" smtClean="0"/>
              <a:t> advantage of using models derived by these carefully designed models as training data. I compared results to unsupervised clustering algorithm, GMM and </a:t>
            </a:r>
            <a:r>
              <a:rPr lang="en-US" baseline="0" dirty="0" err="1" smtClean="0"/>
              <a:t>Kmeans</a:t>
            </a:r>
            <a:r>
              <a:rPr lang="en-US" baseline="0" dirty="0" smtClean="0"/>
              <a:t>. </a:t>
            </a:r>
          </a:p>
          <a:p>
            <a:endParaRPr lang="en-US" baseline="0" dirty="0" smtClean="0"/>
          </a:p>
          <a:p>
            <a:r>
              <a:rPr lang="en-US" baseline="0" dirty="0" smtClean="0"/>
              <a:t>For roofs that are rare in real world, my approach over perform compared method a lot. That</a:t>
            </a:r>
            <a:r>
              <a:rPr lang="mr-IN" baseline="0" dirty="0" smtClean="0"/>
              <a:t>’</a:t>
            </a:r>
            <a:r>
              <a:rPr lang="en-US" baseline="0" dirty="0" smtClean="0"/>
              <a:t>s because more features can be generated and trained using the proposed method.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28</a:t>
            </a:fld>
            <a:endParaRPr lang="uk-UA"/>
          </a:p>
        </p:txBody>
      </p:sp>
    </p:spTree>
    <p:extLst>
      <p:ext uri="{BB962C8B-B14F-4D97-AF65-F5344CB8AC3E}">
        <p14:creationId xmlns:p14="http://schemas.microsoft.com/office/powerpoint/2010/main" val="836413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3188DD-8DAE-4E7F-9419-FDB568390D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8C5FA-6C91-4553-925D-75BC4F1FEC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Each optical</a:t>
            </a:r>
            <a:r>
              <a:rPr lang="en-US" baseline="0" dirty="0" smtClean="0"/>
              <a:t> flow is rendered color in color space. Similar color means similar flow vector.</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29</a:t>
            </a:fld>
            <a:endParaRPr lang="uk-U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32F12A-A1B9-4673-92A2-A8A189EB38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915460B-CD81-47FE-8FF1-2F0CA0D144D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Goal</a:t>
            </a:r>
            <a:r>
              <a:rPr lang="en-US" baseline="0" dirty="0" smtClean="0"/>
              <a:t> is to use unsupervised learned label to improve supervised learning.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30</a:t>
            </a:fld>
            <a:endParaRPr lang="uk-U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58CA674-46D5-4091-AF33-E2CAD20D77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6A45FA1-B129-4BBB-9FDE-22D059544BE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a:t>
            </a:fld>
            <a:endParaRPr lang="uk-U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3B60C81-0336-497A-A1B7-632F3C0E33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0D8AF17-B16C-45C7-86D2-3CA1D659E8E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idea of using mask is to separate one image of optical flow to multiple layers. There</a:t>
            </a:r>
            <a:r>
              <a:rPr lang="en-US" baseline="0" dirty="0" smtClean="0"/>
              <a:t> is no intersection between any layers and the union of all layers is the final optical flow. </a:t>
            </a:r>
          </a:p>
          <a:p>
            <a:endParaRPr lang="en-US" baseline="0" dirty="0" smtClean="0"/>
          </a:p>
          <a:p>
            <a:r>
              <a:rPr lang="en-US" baseline="0" dirty="0" smtClean="0"/>
              <a:t>The idea comes from a fact that multiple different motion could being found in one pair of sample images, I find out that by estimation these motion using different layers generating more accurate results than existing method. The assumption is that in each separated layer, the optical flow in that layer is sort of </a:t>
            </a:r>
            <a:r>
              <a:rPr lang="en-US" baseline="0" dirty="0" err="1" smtClean="0"/>
              <a:t>consistant</a:t>
            </a:r>
            <a:r>
              <a:rPr lang="en-US" baseline="0" dirty="0" smtClean="0"/>
              <a:t> which represents one type of motion in the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31</a:t>
            </a:fld>
            <a:endParaRPr lang="uk-U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9CEF8-8E71-4219-8FA2-255B6E6D57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D804C5A-152E-476B-9D1B-386A6D39AF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a:t>
            </a:r>
            <a:r>
              <a:rPr lang="en-US" baseline="0" dirty="0" smtClean="0"/>
              <a:t> optical flows are separated to 5 different layers. The value of mask is rendered using color, dark blue represents 0 value.</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32</a:t>
            </a:fld>
            <a:endParaRPr lang="uk-U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proposed method generate results</a:t>
            </a:r>
            <a:r>
              <a:rPr lang="en-US" baseline="0" dirty="0" smtClean="0"/>
              <a:t> that have much more clear optical flow at objects boundaries and also better for small objects.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33</a:t>
            </a:fld>
            <a:endParaRPr lang="uk-U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further demonstrate</a:t>
            </a:r>
            <a:r>
              <a:rPr lang="en-US" baseline="0" dirty="0" smtClean="0"/>
              <a:t> the value of predicted optical flows using the proposed method, I show how these predicted optical flows can be used as training data to generate better results. </a:t>
            </a:r>
          </a:p>
          <a:p>
            <a:endParaRPr lang="en-US" baseline="0" dirty="0" smtClean="0"/>
          </a:p>
          <a:p>
            <a:r>
              <a:rPr lang="en-US" baseline="0" dirty="0" smtClean="0"/>
              <a:t>The first 4 experiments do not use predicted optical flow as training data.</a:t>
            </a:r>
          </a:p>
          <a:p>
            <a:endParaRPr lang="en-US" baseline="0" dirty="0" smtClean="0"/>
          </a:p>
          <a:p>
            <a:r>
              <a:rPr lang="en-US" baseline="0" dirty="0" smtClean="0"/>
              <a:t>Chairs is another dataset people used to used as combined training set in experiments. Chairs have more than 20K data with ground truth optical flows.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34</a:t>
            </a:fld>
            <a:endParaRPr lang="uk-UA"/>
          </a:p>
        </p:txBody>
      </p:sp>
    </p:spTree>
    <p:extLst>
      <p:ext uri="{BB962C8B-B14F-4D97-AF65-F5344CB8AC3E}">
        <p14:creationId xmlns:p14="http://schemas.microsoft.com/office/powerpoint/2010/main" val="217313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1F8C572-92E4-4CD5-A0D1-491DD77E77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AE1AC1-E3EC-44D5-A15B-628E704944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35</a:t>
            </a:fld>
            <a:endParaRPr lang="uk-U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235DB61-3FAB-4916-B30F-365ED86C158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00053D3-3714-4E2C-8AF2-95CDE78E4B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Synthetic data created as images or 3D models, may</a:t>
            </a:r>
            <a:r>
              <a:rPr lang="en-US" baseline="0" dirty="0" smtClean="0"/>
              <a:t> look a lot different than actual data.</a:t>
            </a:r>
          </a:p>
          <a:p>
            <a:endParaRPr lang="en-US" baseline="0" dirty="0" smtClean="0"/>
          </a:p>
          <a:p>
            <a:r>
              <a:rPr lang="en-US" baseline="0" dirty="0" smtClean="0"/>
              <a:t>When extracting features from synthetic data, make machine learning algorithm very hard to learn from them and predict on actual data.</a:t>
            </a:r>
          </a:p>
          <a:p>
            <a:endParaRPr lang="en-US" baseline="0" dirty="0" smtClean="0"/>
          </a:p>
          <a:p>
            <a:r>
              <a:rPr lang="en-US" baseline="0" dirty="0" smtClean="0"/>
              <a:t>As shown in this example, when we extract features that describe the geometry of these lines, features of actual data looks very different from real data.</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36</a:t>
            </a:fld>
            <a:endParaRPr lang="uk-U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EAD0C5D-10FD-45B3-A190-06F26296105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3FBEBF-D1A1-4FC9-9A73-91D3F5C50D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37</a:t>
            </a:fld>
            <a:endParaRPr lang="uk-U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Type I:</a:t>
            </a:r>
            <a:r>
              <a:rPr lang="en-US" baseline="0" dirty="0" smtClean="0"/>
              <a:t> ignore features that represent minor features of actual data.</a:t>
            </a:r>
          </a:p>
          <a:p>
            <a:r>
              <a:rPr lang="en-US" baseline="0" dirty="0" smtClean="0"/>
              <a:t>Type II: Make synthetic feature close to actual features.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38</a:t>
            </a:fld>
            <a:endParaRPr lang="uk-U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B0EA346-5E7C-42E3-A7F5-A0ACFC100B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2044277-3871-4E56-B8ED-D8D48FB75B4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marL="216000" marR="0" lvl="2" indent="-216000" defTabSz="914400" rtl="0" eaLnBrk="1" fontAlgn="auto" latinLnBrk="0" hangingPunct="0">
              <a:lnSpc>
                <a:spcPct val="100000"/>
              </a:lnSpc>
              <a:spcBef>
                <a:spcPts val="0"/>
              </a:spcBef>
              <a:spcAft>
                <a:spcPts val="0"/>
              </a:spcAft>
              <a:buClrTx/>
              <a:buSzTx/>
              <a:buFontTx/>
              <a:buNone/>
              <a:tabLst/>
              <a:defRPr/>
            </a:pPr>
            <a:r>
              <a:rPr lang="en-US" sz="3200" b="1" i="0" u="none" strike="noStrike" kern="1200" dirty="0" smtClean="0">
                <a:ln>
                  <a:noFill/>
                </a:ln>
                <a:latin typeface="Liberation Serif" pitchFamily="18"/>
                <a:ea typeface="WenQuanYi Zen Hei" pitchFamily="2"/>
                <a:cs typeface="Lohit Hindi" pitchFamily="2"/>
              </a:rPr>
              <a:t>Ignore small blobs in actual data:</a:t>
            </a:r>
            <a:r>
              <a:rPr lang="en-US" sz="3200" b="1" i="0" u="none" strike="noStrike" kern="1200" baseline="0" dirty="0" smtClean="0">
                <a:ln>
                  <a:noFill/>
                </a:ln>
                <a:latin typeface="Liberation Serif" pitchFamily="18"/>
                <a:ea typeface="WenQuanYi Zen Hei" pitchFamily="2"/>
                <a:cs typeface="Lohit Hindi" pitchFamily="2"/>
              </a:rPr>
              <a:t> </a:t>
            </a:r>
            <a:r>
              <a:rPr lang="en-US" sz="3200" b="0" i="0" u="none" strike="noStrike" kern="1200" baseline="0" dirty="0" smtClean="0">
                <a:ln>
                  <a:noFill/>
                </a:ln>
                <a:latin typeface="Liberation Serif" pitchFamily="18"/>
                <a:ea typeface="WenQuanYi Zen Hei" pitchFamily="2"/>
                <a:cs typeface="Lohit Hindi" pitchFamily="2"/>
              </a:rPr>
              <a:t>some blobs may be just noise, they play no role in deciding types of roofs.</a:t>
            </a:r>
          </a:p>
          <a:p>
            <a:pPr marL="216000" marR="0" lvl="2" indent="-216000" defTabSz="914400" rtl="0" eaLnBrk="1" fontAlgn="auto" latinLnBrk="0" hangingPunct="0">
              <a:lnSpc>
                <a:spcPct val="100000"/>
              </a:lnSpc>
              <a:spcBef>
                <a:spcPts val="0"/>
              </a:spcBef>
              <a:spcAft>
                <a:spcPts val="0"/>
              </a:spcAft>
              <a:buClrTx/>
              <a:buSzTx/>
              <a:buFontTx/>
              <a:buNone/>
              <a:tabLst/>
              <a:defRPr/>
            </a:pPr>
            <a:endParaRPr lang="en-US" sz="3200" b="0" i="0" u="none" strike="noStrike" kern="1200" dirty="0" smtClean="0">
              <a:ln>
                <a:noFill/>
              </a:ln>
              <a:latin typeface="Liberation Serif" pitchFamily="18"/>
              <a:ea typeface="WenQuanYi Zen Hei" pitchFamily="2"/>
              <a:cs typeface="Lohit Hindi" pitchFamily="2"/>
            </a:endParaRPr>
          </a:p>
          <a:p>
            <a:pPr marL="216000" marR="0" lvl="2" indent="-216000" algn="l" defTabSz="914400" rtl="0" eaLnBrk="1" fontAlgn="auto" latinLnBrk="0" hangingPunct="0">
              <a:lnSpc>
                <a:spcPct val="100000"/>
              </a:lnSpc>
              <a:spcBef>
                <a:spcPts val="0"/>
              </a:spcBef>
              <a:spcAft>
                <a:spcPts val="0"/>
              </a:spcAft>
              <a:buClrTx/>
              <a:buSzTx/>
              <a:buFontTx/>
              <a:buNone/>
              <a:tabLst/>
              <a:defRPr/>
            </a:pPr>
            <a:r>
              <a:rPr lang="en-US" sz="3200" b="1" i="0" u="none" strike="noStrike" kern="1200" dirty="0" smtClean="0">
                <a:ln>
                  <a:noFill/>
                </a:ln>
                <a:latin typeface="Liberation Serif" pitchFamily="18"/>
                <a:ea typeface="WenQuanYi Zen Hei" pitchFamily="2"/>
                <a:cs typeface="Lohit Hindi" pitchFamily="2"/>
              </a:rPr>
              <a:t>Highlight the most evident structure of roofs:</a:t>
            </a:r>
            <a:r>
              <a:rPr lang="en-US" sz="3200" b="1" i="0" u="none" strike="noStrike" kern="1200" baseline="0" dirty="0" smtClean="0">
                <a:ln>
                  <a:noFill/>
                </a:ln>
                <a:latin typeface="Liberation Serif" pitchFamily="18"/>
                <a:ea typeface="WenQuanYi Zen Hei" pitchFamily="2"/>
                <a:cs typeface="Lohit Hindi" pitchFamily="2"/>
              </a:rPr>
              <a:t> </a:t>
            </a:r>
            <a:r>
              <a:rPr lang="en-US" sz="3200" b="0" i="0" u="none" strike="noStrike" kern="1200" baseline="0" dirty="0" smtClean="0">
                <a:ln>
                  <a:noFill/>
                </a:ln>
                <a:latin typeface="Liberation Serif" pitchFamily="18"/>
                <a:ea typeface="WenQuanYi Zen Hei" pitchFamily="2"/>
                <a:cs typeface="Lohit Hindi" pitchFamily="2"/>
              </a:rPr>
              <a:t>which are these edges.</a:t>
            </a:r>
            <a:endParaRPr lang="en-US" sz="3200" b="1" i="0" u="none" strike="noStrike" kern="1200" dirty="0" smtClean="0">
              <a:ln>
                <a:noFill/>
              </a:ln>
              <a:latin typeface="Liberation Serif" pitchFamily="18"/>
              <a:ea typeface="WenQuanYi Zen Hei" pitchFamily="2"/>
              <a:cs typeface="Lohit Hindi" pitchFamily="2"/>
            </a:endParaRPr>
          </a:p>
          <a:p>
            <a:pPr marL="216000" marR="0" lvl="2" indent="-216000" defTabSz="914400" rtl="0" eaLnBrk="1" fontAlgn="auto" latinLnBrk="0" hangingPunct="0">
              <a:lnSpc>
                <a:spcPct val="100000"/>
              </a:lnSpc>
              <a:spcBef>
                <a:spcPts val="0"/>
              </a:spcBef>
              <a:spcAft>
                <a:spcPts val="0"/>
              </a:spcAft>
              <a:buClrTx/>
              <a:buSzTx/>
              <a:buFontTx/>
              <a:buNone/>
              <a:tabLst/>
              <a:defRPr/>
            </a:pPr>
            <a:endParaRPr lang="en-US" sz="3200" b="0" i="0" u="none" strike="noStrike" kern="1200" dirty="0" smtClean="0">
              <a:ln>
                <a:noFill/>
              </a:ln>
              <a:latin typeface="Liberation Serif" pitchFamily="18"/>
              <a:ea typeface="WenQuanYi Zen Hei" pitchFamily="2"/>
              <a:cs typeface="Lohit Hindi" pitchFamily="2"/>
            </a:endParaRP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39</a:t>
            </a:fld>
            <a:endParaRPr lang="uk-U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5AE1A4-0E34-4692-88CD-96518FC531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7938346-5655-4D5C-917E-E3490ED75C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Translate</a:t>
            </a:r>
            <a:r>
              <a:rPr lang="en-US" baseline="0" dirty="0" smtClean="0"/>
              <a:t> invariant: the histogram is not affected by the location of rays</a:t>
            </a:r>
          </a:p>
          <a:p>
            <a:r>
              <a:rPr lang="en-US" baseline="0" dirty="0" smtClean="0"/>
              <a:t>Scale invariant: can be normalized using tallest bin of histogram.</a:t>
            </a:r>
          </a:p>
          <a:p>
            <a:r>
              <a:rPr lang="en-US" baseline="0" dirty="0" smtClean="0"/>
              <a:t>Rotation invariant: can be aligned using tallest bin.</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40</a:t>
            </a:fld>
            <a:endParaRPr lang="uk-U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33B964-AE5A-4952-BF39-A397CE8D71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47C0E4-B868-4557-B798-44F178CF262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6401160"/>
          </a:xfrm>
          <a:noFill/>
          <a:ln>
            <a:noFill/>
          </a:ln>
        </p:spPr>
        <p:txBody>
          <a:bodyPr lIns="0" tIns="0" rIns="0" bIns="0"/>
          <a:lstStyle/>
          <a:p>
            <a:pPr lvl="0"/>
            <a:r>
              <a:rPr lang="en-US" sz="1600" b="1" dirty="0" smtClean="0"/>
              <a:t>The more complicated</a:t>
            </a:r>
            <a:r>
              <a:rPr lang="en-US" sz="1600" b="1" baseline="0" dirty="0" smtClean="0"/>
              <a:t> model is, the better results will be. </a:t>
            </a:r>
          </a:p>
          <a:p>
            <a:pPr lvl="0"/>
            <a:endParaRPr lang="en-US" sz="1600" b="1" baseline="0" dirty="0" smtClean="0"/>
          </a:p>
          <a:p>
            <a:pPr lvl="0"/>
            <a:r>
              <a:rPr lang="en-US" sz="1600" b="1" baseline="0" dirty="0" smtClean="0"/>
              <a:t>More complicate model, more data </a:t>
            </a:r>
            <a:r>
              <a:rPr lang="en-US" sz="1600" b="1" baseline="0" dirty="0" err="1" smtClean="0"/>
              <a:t>disired</a:t>
            </a:r>
            <a:r>
              <a:rPr lang="en-US" sz="1600" b="1" baseline="0" dirty="0" smtClean="0"/>
              <a:t>.</a:t>
            </a:r>
            <a:endParaRPr lang="en-US" sz="1600" b="1"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a:t>
            </a:fld>
            <a:endParaRPr lang="uk-U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5E0F4BD-BD6E-49C3-AC43-18D73B2620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A90593-178E-4C14-A50C-97225568FA0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Hog: histogram of gradient</a:t>
            </a:r>
          </a:p>
          <a:p>
            <a:r>
              <a:rPr lang="en-US" dirty="0" err="1" smtClean="0"/>
              <a:t>Sc</a:t>
            </a:r>
            <a:r>
              <a:rPr lang="en-US" dirty="0" smtClean="0"/>
              <a:t>:</a:t>
            </a:r>
            <a:r>
              <a:rPr lang="en-US" baseline="0" dirty="0" smtClean="0"/>
              <a:t> shape context</a:t>
            </a:r>
          </a:p>
          <a:p>
            <a:r>
              <a:rPr lang="en-US" baseline="0" dirty="0" smtClean="0"/>
              <a:t>LBP: local binary pattern</a:t>
            </a:r>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41</a:t>
            </a:fld>
            <a:endParaRPr lang="uk-U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8DC2CA-DC96-4BC6-98C3-CF6818FF9FD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C3567-6775-4329-A036-3F4D140067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42</a:t>
            </a:fld>
            <a:endParaRPr lang="uk-U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9CD1D45-11CA-44FC-ABF5-06BF1B9A6A0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519D74-4F61-4B03-94EA-5FE1DC398D1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Synthetic gap is defined as a difference between the distribution of synthetic data and actual data.</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43</a:t>
            </a:fld>
            <a:endParaRPr lang="uk-U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BFCA9E-230B-48C6-BC2D-72A6D3CE964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50E9F2-84D8-4DB6-89F0-173A587623E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44</a:t>
            </a:fld>
            <a:endParaRPr lang="uk-U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3489183-C987-4F7D-AF0E-FCF3D48A45B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EE4C24-65CD-4424-A227-276EC868AC8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45</a:t>
            </a:fld>
            <a:endParaRPr lang="uk-U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F791547-643C-4FDB-A819-5513F5D626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57267BC-C4D9-4EB8-99C3-56299B28AA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46</a:t>
            </a:fld>
            <a:endParaRPr lang="uk-U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DDF8A6-9B58-4526-B7D0-1C3EE170DD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905FB7D-F337-401E-BF23-5493859AD4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47</a:t>
            </a:fld>
            <a:endParaRPr lang="uk-U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E39E292-BBDC-4A6E-A770-2FF296A6B1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34E8F-9305-4F02-BECC-5710B0F7017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regularization term control the learning balance between</a:t>
            </a:r>
            <a:r>
              <a:rPr lang="en-US" baseline="0" dirty="0" smtClean="0"/>
              <a:t> two branches.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48</a:t>
            </a:fld>
            <a:endParaRPr lang="uk-U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2FB11B-564C-4BCF-8FDB-AA719D95D4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A2866-4D2C-40D8-8980-F7A6EE2E365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goal</a:t>
            </a:r>
            <a:r>
              <a:rPr lang="en-US" baseline="0" dirty="0" smtClean="0"/>
              <a:t> is to make E looks like D as much as possible</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49</a:t>
            </a:fld>
            <a:endParaRPr lang="uk-U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7F8F952-8E2A-4B5C-8520-F02A67AC8D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88F52D-AF8C-4342-A586-E79164FB383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50</a:t>
            </a:fld>
            <a:endParaRPr lang="uk-U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4BC1843-2854-437D-995A-991EC32C21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696BE0-D292-4070-A63D-65923EEC169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2000" b="1" dirty="0" smtClean="0"/>
              <a:t>****Rare cases:</a:t>
            </a:r>
          </a:p>
          <a:p>
            <a:pPr lvl="0"/>
            <a:r>
              <a:rPr lang="en-US" sz="2000" dirty="0" smtClean="0"/>
              <a:t>--in an absolute sense.</a:t>
            </a:r>
          </a:p>
          <a:p>
            <a:pPr lvl="0"/>
            <a:r>
              <a:rPr lang="en-US" sz="2000" dirty="0" smtClean="0"/>
              <a:t>--Difficult to detect regularities with in rare data.</a:t>
            </a:r>
          </a:p>
          <a:p>
            <a:pPr lvl="0"/>
            <a:r>
              <a:rPr lang="en-US" sz="2000" dirty="0" smtClean="0"/>
              <a:t>--Researches in the past shown that rare cases have a much higher misclassification rate than common cases.</a:t>
            </a:r>
          </a:p>
          <a:p>
            <a:pPr lvl="0"/>
            <a:endParaRPr lang="en-US" sz="2000" dirty="0" smtClean="0"/>
          </a:p>
          <a:p>
            <a:pPr lvl="0"/>
            <a:r>
              <a:rPr lang="en-US" sz="2000" b="1" dirty="0" smtClean="0"/>
              <a:t>****Rare classes:</a:t>
            </a:r>
          </a:p>
          <a:p>
            <a:pPr lvl="0"/>
            <a:r>
              <a:rPr lang="en-US" sz="2000" dirty="0" smtClean="0"/>
              <a:t>--objects are rare relative to other objects. Like a needle in a haystack.</a:t>
            </a:r>
          </a:p>
          <a:p>
            <a:pPr lvl="0"/>
            <a:r>
              <a:rPr lang="en-US" sz="2000" dirty="0" smtClean="0"/>
              <a:t>--mining this kind of data is hard is because, rare objects are not easily located using greedy search heuristics and more global methods are, in general, not tractable.</a:t>
            </a:r>
          </a:p>
          <a:p>
            <a:pPr lvl="0"/>
            <a:endParaRPr lang="en-US" sz="2000" dirty="0" smtClean="0"/>
          </a:p>
          <a:p>
            <a:pPr lvl="0"/>
            <a:r>
              <a:rPr lang="en-US" sz="2000" b="1" dirty="0" smtClean="0"/>
              <a:t>****Problems of rarity learning:</a:t>
            </a:r>
          </a:p>
          <a:p>
            <a:pPr lvl="0"/>
            <a:r>
              <a:rPr lang="en-US" sz="2000" dirty="0" smtClean="0"/>
              <a:t>--Improper evaluation metrics.</a:t>
            </a:r>
          </a:p>
          <a:p>
            <a:pPr lvl="0"/>
            <a:r>
              <a:rPr lang="en-US" sz="2000" dirty="0" smtClean="0"/>
              <a:t>  Metrics are used to guide the data mining algorithm and to evaluate the results of data mining. If the metric does not take care of rarity, then data mining is not likely to handle rare classes very well.</a:t>
            </a:r>
          </a:p>
          <a:p>
            <a:pPr lvl="0"/>
            <a:r>
              <a:rPr lang="en-US" sz="2000" dirty="0" smtClean="0"/>
              <a:t>--Inappropriate inductive bias</a:t>
            </a:r>
          </a:p>
          <a:p>
            <a:pPr lvl="0"/>
            <a:r>
              <a:rPr lang="en-US" sz="2000" dirty="0" smtClean="0"/>
              <a:t>  Bias is crucial to data mining performance. Many learners utilize a general bias to avoid over-fitting, however, this bias can adversely impact the ability to learn rare cases.</a:t>
            </a:r>
          </a:p>
          <a:p>
            <a:pPr lvl="0"/>
            <a:r>
              <a:rPr lang="en-US" sz="2000" dirty="0" smtClean="0"/>
              <a:t>–Noise</a:t>
            </a:r>
          </a:p>
          <a:p>
            <a:pPr lvl="0"/>
            <a:r>
              <a:rPr lang="en-US" sz="2000" dirty="0" smtClean="0"/>
              <a:t>  Noise has a greater impact on rare cases than on common cases. Because for common cases, learner has a better ability to generalize when having noise.</a:t>
            </a:r>
          </a:p>
          <a:p>
            <a:pPr lvl="0"/>
            <a:endParaRPr lang="en-US" sz="2000" dirty="0" smtClean="0"/>
          </a:p>
          <a:p>
            <a:pPr lvl="0"/>
            <a:endParaRPr lang="en-US" sz="2000" b="1"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a:t>
            </a:fld>
            <a:endParaRPr lang="uk-U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8379C8-0795-4A0E-8411-E68E31F7CC3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DC4A2D-4018-4839-B0AF-AD2C644ACF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51</a:t>
            </a:fld>
            <a:endParaRPr lang="uk-U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52</a:t>
            </a:fld>
            <a:endParaRPr lang="uk-U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6CE54F-7A57-4AC4-8F00-F8F563800B4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F822518-8561-4303-8A24-48E759CED9D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607640"/>
          </a:xfrm>
          <a:noFill/>
          <a:ln>
            <a:noFill/>
          </a:ln>
        </p:spPr>
        <p:txBody>
          <a:bodyPr lIns="0" tIns="0" rIns="0" bIns="0"/>
          <a:lstStyle/>
          <a:p>
            <a:pPr lvl="0"/>
            <a:r>
              <a:rPr lang="en-US" sz="1800" dirty="0" smtClean="0"/>
              <a:t>By synthesizing data in feature space, I primarily tackle</a:t>
            </a:r>
            <a:r>
              <a:rPr lang="en-US" sz="1800" baseline="0" dirty="0" smtClean="0"/>
              <a:t> imbalanced learning problems. By imbalanced learning, it is a problem where the amount of data in different classes are not equally distributed. So there are many challenges. </a:t>
            </a:r>
            <a:endParaRPr lang="en-US" sz="1800" dirty="0" smtClean="0"/>
          </a:p>
          <a:p>
            <a:pPr lvl="0"/>
            <a:endParaRPr lang="en-US" sz="1800" dirty="0"/>
          </a:p>
          <a:p>
            <a:pPr lvl="0"/>
            <a:r>
              <a:rPr lang="en-US" sz="1800" dirty="0"/>
              <a:t>1. it is difficult for learning algorithm to approximate the truth decision boundary.</a:t>
            </a:r>
          </a:p>
          <a:p>
            <a:pPr lvl="0"/>
            <a:r>
              <a:rPr lang="en-US" sz="1800" dirty="0"/>
              <a:t>2. Second, many classification algorithms utilize a general bias for better generalization and to avoid overfitting during learning.</a:t>
            </a:r>
          </a:p>
          <a:p>
            <a:pPr lvl="0"/>
            <a:r>
              <a:rPr lang="en-US" sz="1800" dirty="0"/>
              <a:t>3. Last but not least, noise exerts a greater impact on the minority class, because in this case it is more difficult for a classifier to distinguish noise from minority data.</a:t>
            </a:r>
          </a:p>
          <a:p>
            <a:pPr lvl="0"/>
            <a:endParaRPr lang="en-US" sz="1800"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53</a:t>
            </a:fld>
            <a:endParaRPr lang="uk-U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90BD53-5B83-4F93-B702-8AEADFFFF6E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CCCAAB8-5004-4BF0-BD4D-3B77DADDF9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different cost weights are formed in a cost matrix which is applied to misclassified samples during learning.</a:t>
            </a:r>
          </a:p>
          <a:p>
            <a:pPr lvl="0"/>
            <a:endParaRPr lang="en-US"/>
          </a:p>
          <a:p>
            <a:pPr lvl="0"/>
            <a:r>
              <a:rPr lang="en-US"/>
              <a:t>2. In some learning algorithm where kernel techniques are used, to tackle imbalanced problem. The kernel usually is designed to be more resistant to imbalanced data.</a:t>
            </a:r>
          </a:p>
          <a:p>
            <a:pPr lvl="0"/>
            <a:endParaRPr lang="en-US"/>
          </a:p>
          <a:p>
            <a:pPr lvl="0"/>
            <a:r>
              <a:rPr lang="en-US"/>
              <a:t>3. You can either oversample minority class or downsampling majority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54</a:t>
            </a:fld>
            <a:endParaRPr lang="uk-U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A41983-6D29-447C-B2C9-0C44E36482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0FEFCF-BCD4-4C96-8D36-CA69194223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8024039"/>
          </a:xfrm>
          <a:noFill/>
          <a:ln>
            <a:noFill/>
          </a:ln>
        </p:spPr>
        <p:txBody>
          <a:bodyPr lIns="0" tIns="0" rIns="0" bIns="0"/>
          <a:lstStyle/>
          <a:p>
            <a:pPr lvl="0" algn="just"/>
            <a:r>
              <a:rPr lang="en-US" sz="1600"/>
              <a:t>1. Another famous oversampling technique is called denoted as SMOTE which is short for Synthetic Minority Oversampling Technique.</a:t>
            </a:r>
          </a:p>
          <a:p>
            <a:pPr lvl="0" algn="just"/>
            <a:r>
              <a:rPr lang="en-US" sz="1600"/>
              <a:t>2. The basic idea about SMOTE is that, it will evenly and randomly pick samples or we call it seeds from minority class.</a:t>
            </a:r>
          </a:p>
          <a:p>
            <a:pPr lvl="0" algn="just"/>
            <a:r>
              <a:rPr lang="en-US" sz="1600"/>
              <a:t>3. Once a seed is chosen, SMOTE will look at neighbors of the seed, and do an other random pick to choose one of neighbors.</a:t>
            </a:r>
          </a:p>
          <a:p>
            <a:pPr lvl="0" algn="just"/>
            <a:r>
              <a:rPr lang="en-US" sz="1600"/>
              <a:t>4. Then to get a feature representation for a new synthetic sample, SMOTE will do a linear interpolation between the seed and its picked neighbor.</a:t>
            </a:r>
          </a:p>
          <a:p>
            <a:pPr lvl="0" algn="just"/>
            <a:r>
              <a:rPr lang="en-US" sz="1600"/>
              <a:t>5. SMOTE will iterative this process until the distribution of all classes becoming even.</a:t>
            </a:r>
          </a:p>
          <a:p>
            <a:pPr lvl="0" algn="just"/>
            <a:r>
              <a:rPr lang="en-US" sz="1600"/>
              <a:t>6. However, usually in a classification problem, we hope an added synthetic data can help improve the decision boundary. But, for example in this plot, suppose we are adding a new synthetic sample to a place which is far away from the decision boundary, then it has nothing to do to improve the decision boundary. In this case, we waste this synthetic sample.</a:t>
            </a:r>
          </a:p>
          <a:p>
            <a:pPr lvl="0" algn="just"/>
            <a:r>
              <a:rPr lang="en-US" sz="1600"/>
              <a:t>7. To solve the problem of SMOTE, Some variants of SMOTE proposed to add synthetic data exactly in the decision region. However, we don't think this is safe thing to do, and the improvement of performance is not gauranteed.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55</a:t>
            </a:fld>
            <a:endParaRPr lang="uk-U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AA07A1A-2E06-418D-99C2-543F6E5E9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FA87BEA-0486-4292-B2E9-8CCCA2D0C0C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CGMOS is a certainty guided oversampling technique</a:t>
            </a:r>
          </a:p>
          <a:p>
            <a:pPr lvl="0"/>
            <a:endParaRPr lang="en-US"/>
          </a:p>
          <a:p>
            <a:pPr lvl="0"/>
            <a:r>
              <a:rPr lang="en-US"/>
              <a:t>3. Different from all other methods that extended from SMOTE.  Further more, in our experiment, CGMOS almost achieve the best results for all tests we conducted.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56</a:t>
            </a:fld>
            <a:endParaRPr lang="uk-U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252115-CCEB-4422-9D75-47B865C0F56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F394813-B8DA-492C-9743-B2568C9666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We define certainty for each sample as a posterior of the sample classified as its ground truth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57</a:t>
            </a:fld>
            <a:endParaRPr lang="uk-U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CGMOS selects samples based on weights assigned to sample. Larger weight will get high probability to be chosen</a:t>
            </a:r>
            <a:r>
              <a:rPr lang="en-US" dirty="0" smtClean="0"/>
              <a:t>.</a:t>
            </a:r>
            <a:br>
              <a:rPr lang="en-US" dirty="0" smtClean="0"/>
            </a:br>
            <a:endParaRPr lang="en-US" dirty="0" smtClean="0"/>
          </a:p>
          <a:p>
            <a:pPr lvl="0"/>
            <a:endParaRPr lang="en-US" dirty="0" smtClean="0"/>
          </a:p>
          <a:p>
            <a:pPr lvl="0"/>
            <a:r>
              <a:rPr lang="en-US" dirty="0" smtClean="0"/>
              <a:t>Weight</a:t>
            </a:r>
            <a:r>
              <a:rPr lang="en-US" baseline="0" dirty="0" smtClean="0"/>
              <a:t> represents by adding a sample at </a:t>
            </a:r>
            <a:r>
              <a:rPr lang="en-US" baseline="0" dirty="0" err="1" smtClean="0"/>
              <a:t>x_i</a:t>
            </a:r>
            <a:r>
              <a:rPr lang="en-US" baseline="0" dirty="0" smtClean="0"/>
              <a:t>, how the sum of all other samples’ certainties are affected.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58</a:t>
            </a:fld>
            <a:endParaRPr lang="uk-U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CGMOS selects samples based on weights assigned to sample. Larger weight will get high probability to be chosen</a:t>
            </a:r>
            <a:r>
              <a:rPr lang="en-US" dirty="0" smtClean="0"/>
              <a:t>.</a:t>
            </a:r>
            <a:br>
              <a:rPr lang="en-US" dirty="0" smtClean="0"/>
            </a:br>
            <a:endParaRPr lang="en-US" dirty="0" smtClean="0"/>
          </a:p>
          <a:p>
            <a:pPr lvl="0"/>
            <a:endParaRPr lang="en-US" dirty="0" smtClean="0"/>
          </a:p>
          <a:p>
            <a:pPr lvl="0"/>
            <a:r>
              <a:rPr lang="en-US" dirty="0" smtClean="0"/>
              <a:t>Weight</a:t>
            </a:r>
            <a:r>
              <a:rPr lang="en-US" baseline="0" dirty="0" smtClean="0"/>
              <a:t> represents by adding a sample at </a:t>
            </a:r>
            <a:r>
              <a:rPr lang="en-US" baseline="0" dirty="0" err="1" smtClean="0"/>
              <a:t>x_i</a:t>
            </a:r>
            <a:r>
              <a:rPr lang="en-US" baseline="0" dirty="0" smtClean="0"/>
              <a:t>, how the sum of all other samples’ certainties are affected.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59</a:t>
            </a:fld>
            <a:endParaRPr lang="uk-UA"/>
          </a:p>
        </p:txBody>
      </p:sp>
    </p:spTree>
    <p:extLst>
      <p:ext uri="{BB962C8B-B14F-4D97-AF65-F5344CB8AC3E}">
        <p14:creationId xmlns:p14="http://schemas.microsoft.com/office/powerpoint/2010/main" val="1557155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60380D2-0D7A-46B3-950A-F953E27D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1CC264-6073-4E58-AFC9-3FE7BB42994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Like I said, different from all other methods that extended from SMOTE, we actually theoretically proof that the expected gain in CGMOS is higher or equal to that of SMOTE.</a:t>
            </a:r>
          </a:p>
          <a:p>
            <a:pPr lvl="0"/>
            <a:endParaRPr lang="en-US"/>
          </a:p>
          <a:p>
            <a:pPr lvl="0"/>
            <a:r>
              <a:rPr lang="en-US"/>
              <a:t>For more details of the proof, please refer to our paper.</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60</a:t>
            </a:fld>
            <a:endParaRPr lang="uk-U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C06B76B-D5C0-43EA-97C4-E01D504EB85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774037-6E45-4975-A240-40D5F79C27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Ask help from crowd sourcing such as Amazon</a:t>
            </a:r>
            <a:r>
              <a:rPr lang="en-US" baseline="0" dirty="0" smtClean="0"/>
              <a:t> </a:t>
            </a:r>
            <a:r>
              <a:rPr lang="en-US" baseline="0" dirty="0" err="1" smtClean="0"/>
              <a:t>mturk</a:t>
            </a:r>
            <a:r>
              <a:rPr lang="en-US" baseline="0" dirty="0" smtClean="0"/>
              <a:t>,  specific tool has to be created. but attendant is not professional, noisy labeling.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a:t>
            </a:fld>
            <a:endParaRPr lang="uk-U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8A28B6-27D3-4B83-A65A-01CAA330696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9FF73ED-6AC2-4A26-AA12-1CB8A98A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It is hard for an imbalanced data to compromize the performance of standard learning algorithms (Bayes, svm and decision tree etc.)</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61</a:t>
            </a:fld>
            <a:endParaRPr lang="uk-U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71B230-5CBB-43EB-A7CA-3C3187B6783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1A5330-9471-4E12-8C04-FE800B946E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1800"/>
              <a:t>Now, we will look at how a single new synthetic data is added to the location of any existing data in minority class will affect the change of certainty of entire class.</a:t>
            </a:r>
          </a:p>
          <a:p>
            <a:pPr lvl="0"/>
            <a:endParaRPr lang="en-US" sz="1800"/>
          </a:p>
          <a:p>
            <a:pPr lvl="0"/>
            <a:r>
              <a:rPr lang="en-US" sz="1800"/>
              <a:t>Color basically means how a new data can improve the certainty of entire dataset when a new sample is added to that location.</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62</a:t>
            </a:fld>
            <a:endParaRPr lang="uk-U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665E75-BD3C-4D29-945F-4F905AED43B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89CEA39-6964-4F52-BD5E-457A867368A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63</a:t>
            </a:fld>
            <a:endParaRPr lang="uk-U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557D779-DADF-4711-A822-B562CFBECC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423E5-3F4E-47FF-8149-20F3B5738D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F1 scores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64</a:t>
            </a:fld>
            <a:endParaRPr lang="uk-U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65</a:t>
            </a:fld>
            <a:endParaRPr lang="uk-UA"/>
          </a:p>
        </p:txBody>
      </p:sp>
    </p:spTree>
    <p:extLst>
      <p:ext uri="{BB962C8B-B14F-4D97-AF65-F5344CB8AC3E}">
        <p14:creationId xmlns:p14="http://schemas.microsoft.com/office/powerpoint/2010/main" val="338233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75D0B74-C88D-4A90-8A58-BB1C954FF7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ED7CF24-9363-40C3-83FE-128F6F737D8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During</a:t>
            </a:r>
            <a:r>
              <a:rPr lang="en-US" baseline="0" dirty="0" smtClean="0"/>
              <a:t> my Ph.D. study, my researches focused on boosting performance of computer vision tasks using synthetic data. The proposed methods and techniques are applied to several computer vision application such satellite image analysis, 3d point cloud processing, human face retrieval, object tracking and so. In summary, four primary contributions are made: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66</a:t>
            </a:fld>
            <a:endParaRPr lang="uk-U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CDEE5C6-F92F-41CF-8772-6988876AC03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613857-8266-4BBC-99B5-124B3148900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68</a:t>
            </a:fld>
            <a:endParaRPr lang="uk-UA"/>
          </a:p>
        </p:txBody>
      </p:sp>
    </p:spTree>
    <p:extLst>
      <p:ext uri="{BB962C8B-B14F-4D97-AF65-F5344CB8AC3E}">
        <p14:creationId xmlns:p14="http://schemas.microsoft.com/office/powerpoint/2010/main" val="15046781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3C40E16-79A1-4DE6-B65B-D2B85ADC799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50CDB4-7254-42ED-B399-E2AA0CAAFC0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69</a:t>
            </a:fld>
            <a:endParaRPr lang="uk-UA"/>
          </a:p>
        </p:txBody>
      </p:sp>
    </p:spTree>
    <p:extLst>
      <p:ext uri="{BB962C8B-B14F-4D97-AF65-F5344CB8AC3E}">
        <p14:creationId xmlns:p14="http://schemas.microsoft.com/office/powerpoint/2010/main" val="11607438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first two methods are traditional ones which do</a:t>
            </a:r>
            <a:r>
              <a:rPr lang="en-US" baseline="0" dirty="0" smtClean="0"/>
              <a:t> not require training and they </a:t>
            </a:r>
            <a:r>
              <a:rPr lang="en-US" dirty="0" smtClean="0"/>
              <a:t>generate</a:t>
            </a:r>
            <a:r>
              <a:rPr lang="en-US" baseline="0" dirty="0" smtClean="0"/>
              <a:t> best results for all cases. However, the processing time is much much longer than </a:t>
            </a:r>
            <a:r>
              <a:rPr lang="en-US" baseline="0" dirty="0" err="1" smtClean="0"/>
              <a:t>dnn</a:t>
            </a:r>
            <a:r>
              <a:rPr lang="en-US" baseline="0" dirty="0" smtClean="0"/>
              <a:t> based method.</a:t>
            </a:r>
          </a:p>
          <a:p>
            <a:endParaRPr lang="en-US" baseline="0" dirty="0" smtClean="0"/>
          </a:p>
          <a:p>
            <a:r>
              <a:rPr lang="en-US" baseline="0" dirty="0" err="1" smtClean="0"/>
              <a:t>FlowNetS</a:t>
            </a:r>
            <a:r>
              <a:rPr lang="en-US" baseline="0" dirty="0" smtClean="0"/>
              <a:t> is trained </a:t>
            </a:r>
            <a:r>
              <a:rPr lang="en-US" baseline="0" dirty="0" err="1" smtClean="0"/>
              <a:t>supervisely</a:t>
            </a:r>
            <a:r>
              <a:rPr lang="en-US" baseline="0" dirty="0" smtClean="0"/>
              <a:t>. Although in most of cases, it has better results than </a:t>
            </a:r>
            <a:r>
              <a:rPr lang="en-US" baseline="0" dirty="0" err="1" smtClean="0"/>
              <a:t>unsupervisely</a:t>
            </a:r>
            <a:r>
              <a:rPr lang="en-US" baseline="0" dirty="0" smtClean="0"/>
              <a:t> trained models such as later three models. Training it require hundreds of thousands well labelled optical flow data, which is unrealistic in many cases.</a:t>
            </a:r>
          </a:p>
          <a:p>
            <a:endParaRPr lang="en-US" baseline="0" dirty="0" smtClean="0"/>
          </a:p>
          <a:p>
            <a:r>
              <a:rPr lang="en-US" baseline="0" dirty="0" smtClean="0"/>
              <a:t>One result that worth noticing is KITTI column, For KITTI it only get about 200 samples with ground truth optical flows for training. But the entire dataset has about 80K image pairs.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70</a:t>
            </a:fld>
            <a:endParaRPr lang="uk-UA"/>
          </a:p>
        </p:txBody>
      </p:sp>
    </p:spTree>
    <p:extLst>
      <p:ext uri="{BB962C8B-B14F-4D97-AF65-F5344CB8AC3E}">
        <p14:creationId xmlns:p14="http://schemas.microsoft.com/office/powerpoint/2010/main" val="4733247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2DB44-5BB9-4A23-8047-ACD5047ACD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60D3D-48CE-4147-923E-D4239437F51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71</a:t>
            </a:fld>
            <a:endParaRPr lang="uk-UA"/>
          </a:p>
        </p:txBody>
      </p:sp>
    </p:spTree>
    <p:extLst>
      <p:ext uri="{BB962C8B-B14F-4D97-AF65-F5344CB8AC3E}">
        <p14:creationId xmlns:p14="http://schemas.microsoft.com/office/powerpoint/2010/main" val="1153326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6D5BC8-9C1A-4FAB-8097-CD934A45AE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859D2E-2285-4451-8817-4B299355FF9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Example</a:t>
            </a:r>
            <a:r>
              <a:rPr lang="en-US" baseline="0" dirty="0" smtClean="0"/>
              <a:t> 1: Learning based estimation of optical flow, learner need pixel-wise labeling of flows</a:t>
            </a:r>
          </a:p>
          <a:p>
            <a:endParaRPr lang="en-US" baseline="0" dirty="0" smtClean="0"/>
          </a:p>
          <a:p>
            <a:r>
              <a:rPr lang="en-US" baseline="0" dirty="0" smtClean="0"/>
              <a:t>Example 2: Recognition objects from point cloud. Need point-wise labeling.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a:t>
            </a:fld>
            <a:endParaRPr lang="uk-U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E9AC09C-085C-473C-8BAC-34F14FFAB1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BC8D62-32D4-40B6-95C4-ABCCA30C54A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a:t>
            </a:r>
            <a:r>
              <a:rPr lang="en-US" dirty="0" err="1" smtClean="0"/>
              <a:t>sne</a:t>
            </a:r>
            <a:r>
              <a:rPr lang="en-US" dirty="0" smtClean="0"/>
              <a:t> reduce</a:t>
            </a:r>
            <a:r>
              <a:rPr lang="en-US" baseline="0" dirty="0" smtClean="0"/>
              <a:t> dimension to 2</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72</a:t>
            </a:fld>
            <a:endParaRPr lang="uk-UA"/>
          </a:p>
        </p:txBody>
      </p:sp>
    </p:spTree>
    <p:extLst>
      <p:ext uri="{BB962C8B-B14F-4D97-AF65-F5344CB8AC3E}">
        <p14:creationId xmlns:p14="http://schemas.microsoft.com/office/powerpoint/2010/main" val="5501470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577382F-C853-4412-AE56-EBE32519A06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46FFE-8442-4B54-AE4A-9955047F70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73</a:t>
            </a:fld>
            <a:endParaRPr lang="uk-UA"/>
          </a:p>
        </p:txBody>
      </p:sp>
    </p:spTree>
    <p:extLst>
      <p:ext uri="{BB962C8B-B14F-4D97-AF65-F5344CB8AC3E}">
        <p14:creationId xmlns:p14="http://schemas.microsoft.com/office/powerpoint/2010/main" val="1367098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7C16686-D8D7-485A-82BA-924BE23F679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C782198-FF8C-475D-9159-C2824D5AB0E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1. Blue stars represent minority class, circles are samples of majority class.</a:t>
            </a:r>
          </a:p>
          <a:p>
            <a:pPr lvl="0"/>
            <a:r>
              <a:rPr lang="en-US" dirty="0"/>
              <a:t>2. Let us suppose that the red dashed box around minority class is a ground truth decision boundary of the minority class.</a:t>
            </a:r>
          </a:p>
          <a:p>
            <a:pPr lvl="0"/>
            <a:r>
              <a:rPr lang="en-US" dirty="0"/>
              <a:t>3. Now, if we add more and more identical copies of existing data for minority class. </a:t>
            </a:r>
            <a:r>
              <a:rPr lang="en-US" dirty="0" smtClean="0"/>
              <a:t>The classification </a:t>
            </a:r>
            <a:r>
              <a:rPr lang="en-US" dirty="0"/>
              <a:t>algorithm to focus on learning each </a:t>
            </a:r>
            <a:r>
              <a:rPr lang="en-US" dirty="0" smtClean="0"/>
              <a:t>single cluster of </a:t>
            </a:r>
            <a:r>
              <a:rPr lang="en-US" dirty="0"/>
              <a:t>data in the minority class, which in turn will force the decision boundary to </a:t>
            </a:r>
            <a:r>
              <a:rPr lang="en-US" dirty="0" smtClean="0"/>
              <a:t>shrink,</a:t>
            </a:r>
            <a:r>
              <a:rPr lang="en-US" baseline="0" dirty="0" smtClean="0"/>
              <a:t> </a:t>
            </a:r>
            <a:r>
              <a:rPr lang="en-US" dirty="0" smtClean="0"/>
              <a:t>And </a:t>
            </a:r>
            <a:r>
              <a:rPr lang="en-US" dirty="0"/>
              <a:t>at the end, the learning algorithm will overfitting.</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74</a:t>
            </a:fld>
            <a:endParaRPr lang="uk-UA"/>
          </a:p>
        </p:txBody>
      </p:sp>
    </p:spTree>
    <p:extLst>
      <p:ext uri="{BB962C8B-B14F-4D97-AF65-F5344CB8AC3E}">
        <p14:creationId xmlns:p14="http://schemas.microsoft.com/office/powerpoint/2010/main" val="7899303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65DB59C-E261-4726-A3CF-04F44430192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0F86900-9C6D-40DB-A83B-1F1BC01536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75</a:t>
            </a:fld>
            <a:endParaRPr lang="uk-UA"/>
          </a:p>
        </p:txBody>
      </p:sp>
    </p:spTree>
    <p:extLst>
      <p:ext uri="{BB962C8B-B14F-4D97-AF65-F5344CB8AC3E}">
        <p14:creationId xmlns:p14="http://schemas.microsoft.com/office/powerpoint/2010/main" val="19654322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1FF3BA7-82F3-4896-A674-3464C914254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A1E4B44-823D-4392-A7F9-395CA0469A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33 types</a:t>
            </a:r>
            <a:r>
              <a:rPr lang="en-US" baseline="0" dirty="0" smtClean="0"/>
              <a:t> of key points are defined.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79</a:t>
            </a:fld>
            <a:endParaRPr lang="uk-UA"/>
          </a:p>
        </p:txBody>
      </p:sp>
    </p:spTree>
    <p:extLst>
      <p:ext uri="{BB962C8B-B14F-4D97-AF65-F5344CB8AC3E}">
        <p14:creationId xmlns:p14="http://schemas.microsoft.com/office/powerpoint/2010/main" val="584319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B398563-3314-4B23-9431-6536924DA34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B3D91E3-CEDD-476F-9D28-29710FF9902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lvl="0"/>
            <a:endParaRPr lang="en-US" dirty="0"/>
          </a:p>
          <a:p>
            <a:pPr lvl="0"/>
            <a:r>
              <a:rPr lang="en-US" dirty="0"/>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a:t>
            </a:fld>
            <a:endParaRPr lang="uk-U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66726D-5F02-437F-BA1B-A23BE5B00C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4E15D0-E5CC-4F83-8094-A20440B6022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9</a:t>
            </a:fld>
            <a:endParaRPr lang="uk-UA"/>
          </a:p>
        </p:txBody>
      </p:sp>
      <p:sp>
        <p:nvSpPr>
          <p:cNvPr id="6" name="Notes Placeholder 5"/>
          <p:cNvSpPr>
            <a:spLocks noGrp="1"/>
          </p:cNvSpPr>
          <p:nvPr>
            <p:ph type="body" idx="1"/>
          </p:nvPr>
        </p:nvSpPr>
        <p:spPr/>
        <p:txBody>
          <a:bodyPr/>
          <a:lstStyle/>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r>
              <a:rPr lang="en-US" baseline="0" dirty="0" smtClean="0"/>
              <a:t>Where to synthesize: Directly synthesizing images, 3D objects or just synthesizing feature representation of data.</a:t>
            </a:r>
          </a:p>
          <a:p>
            <a:pPr marL="457200" indent="-457200">
              <a:buAutoNum type="arabicPeriod"/>
            </a:pPr>
            <a:r>
              <a:rPr lang="en-US" baseline="0" dirty="0" smtClean="0"/>
              <a:t>How to synthesize: Different data has different representation, it is challenge to come up an uniform approach taking care of every corner case. On the one hand, the data should be real enough to mimic existing actual data. One the other hand, the method should generalize very well that it can produce unseen data as well.</a:t>
            </a:r>
          </a:p>
          <a:p>
            <a:pPr marL="457200" indent="-457200">
              <a:buAutoNum type="arabicPeriod"/>
            </a:pPr>
            <a:r>
              <a:rPr lang="en-US" baseline="0" dirty="0" smtClean="0"/>
              <a:t>How to use: In some approach, the synthesized model only capture essential element of existing data and ignore minor details. How to deal with such difference between two data is a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7AFE3C0A-D9B8-4F71-9607-855F2D781A6E}" type="slidenum">
              <a:t>‹#›</a:t>
            </a:fld>
            <a:r>
              <a:rPr lang="en-US"/>
              <a:t>/</a:t>
            </a:r>
          </a:p>
        </p:txBody>
      </p:sp>
    </p:spTree>
    <p:extLst>
      <p:ext uri="{BB962C8B-B14F-4D97-AF65-F5344CB8AC3E}">
        <p14:creationId xmlns:p14="http://schemas.microsoft.com/office/powerpoint/2010/main" val="4225889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Vertical Text Placeholder 2"/>
          <p:cNvSpPr>
            <a:spLocks noGrp="1"/>
          </p:cNvSpPr>
          <p:nvPr>
            <p:ph type="body" orient="vert" idx="1"/>
          </p:nvPr>
        </p:nvSpPr>
        <p:spPr>
          <a:xfrm>
            <a:off x="503999" y="1769040"/>
            <a:ext cx="8870040" cy="4384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E69E373E-DD25-4DDC-8F84-69C3C0DAD0A0}" type="slidenum">
              <a:t>‹#›</a:t>
            </a:fld>
            <a:r>
              <a:rPr lang="en-US"/>
              <a:t>/</a:t>
            </a:r>
          </a:p>
        </p:txBody>
      </p:sp>
    </p:spTree>
    <p:extLst>
      <p:ext uri="{BB962C8B-B14F-4D97-AF65-F5344CB8AC3E}">
        <p14:creationId xmlns:p14="http://schemas.microsoft.com/office/powerpoint/2010/main" val="364340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Vertical Title 1"/>
          <p:cNvSpPr>
            <a:spLocks noGrp="1"/>
          </p:cNvSpPr>
          <p:nvPr>
            <p:ph type="title" orient="vert"/>
          </p:nvPr>
        </p:nvSpPr>
        <p:spPr>
          <a:xfrm>
            <a:off x="7308850" y="301625"/>
            <a:ext cx="22669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11B4FA6C-13E4-44C5-A588-D828E71B6669}" type="slidenum">
              <a:t>‹#›</a:t>
            </a:fld>
            <a:r>
              <a:rPr lang="en-US"/>
              <a:t>/</a:t>
            </a:r>
          </a:p>
        </p:txBody>
      </p:sp>
    </p:spTree>
    <p:extLst>
      <p:ext uri="{BB962C8B-B14F-4D97-AF65-F5344CB8AC3E}">
        <p14:creationId xmlns:p14="http://schemas.microsoft.com/office/powerpoint/2010/main" val="2619101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idx="1"/>
          </p:nvPr>
        </p:nvSpPr>
        <p:spPr>
          <a:xfrm>
            <a:off x="503999" y="1769040"/>
            <a:ext cx="8870040" cy="438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2DEA5EC8-3245-4EAA-8734-0F5C4091E82E}" type="slidenum">
              <a:t>‹#›</a:t>
            </a:fld>
            <a:r>
              <a:rPr lang="en-US"/>
              <a:t>/</a:t>
            </a:r>
          </a:p>
        </p:txBody>
      </p:sp>
    </p:spTree>
    <p:extLst>
      <p:ext uri="{BB962C8B-B14F-4D97-AF65-F5344CB8AC3E}">
        <p14:creationId xmlns:p14="http://schemas.microsoft.com/office/powerpoint/2010/main" val="381397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60E73DD9-743B-434F-AAD5-A5BB863E2EC7}" type="slidenum">
              <a:t>‹#›</a:t>
            </a:fld>
            <a:r>
              <a:rPr lang="en-US"/>
              <a:t>/</a:t>
            </a:r>
          </a:p>
        </p:txBody>
      </p:sp>
    </p:spTree>
    <p:extLst>
      <p:ext uri="{BB962C8B-B14F-4D97-AF65-F5344CB8AC3E}">
        <p14:creationId xmlns:p14="http://schemas.microsoft.com/office/powerpoint/2010/main" val="406269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sz="half" idx="1"/>
          </p:nvPr>
        </p:nvSpPr>
        <p:spPr>
          <a:xfrm>
            <a:off x="503238"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D9F947E2-086B-4DBD-A34A-FE99D08F32C0}" type="slidenum">
              <a:t>‹#›</a:t>
            </a:fld>
            <a:r>
              <a:rPr lang="en-US"/>
              <a:t>/</a:t>
            </a:r>
          </a:p>
        </p:txBody>
      </p:sp>
    </p:spTree>
    <p:extLst>
      <p:ext uri="{BB962C8B-B14F-4D97-AF65-F5344CB8AC3E}">
        <p14:creationId xmlns:p14="http://schemas.microsoft.com/office/powerpoint/2010/main" val="182221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3999" y="6887160"/>
            <a:ext cx="2348280" cy="521280"/>
          </a:xfrm>
        </p:spPr>
        <p:txBody>
          <a:bodyPr/>
          <a:lstStyle/>
          <a:p>
            <a:pPr lvl="0"/>
            <a:endParaRPr lang="en-US"/>
          </a:p>
        </p:txBody>
      </p:sp>
      <p:sp>
        <p:nvSpPr>
          <p:cNvPr id="8" name="Footer Placeholder 7"/>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a:xfrm>
            <a:off x="7276320" y="7174800"/>
            <a:ext cx="2658600" cy="457200"/>
          </a:xfrm>
        </p:spPr>
        <p:txBody>
          <a:bodyPr/>
          <a:lstStyle/>
          <a:p>
            <a:pPr lvl="0"/>
            <a:fld id="{1AC5CC00-ABED-48BD-AB1B-0E525938C1D5}" type="slidenum">
              <a:t>‹#›</a:t>
            </a:fld>
            <a:r>
              <a:rPr lang="en-US"/>
              <a:t>/</a:t>
            </a:r>
          </a:p>
        </p:txBody>
      </p:sp>
    </p:spTree>
    <p:extLst>
      <p:ext uri="{BB962C8B-B14F-4D97-AF65-F5344CB8AC3E}">
        <p14:creationId xmlns:p14="http://schemas.microsoft.com/office/powerpoint/2010/main" val="292718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Date Placeholder 2"/>
          <p:cNvSpPr>
            <a:spLocks noGrp="1"/>
          </p:cNvSpPr>
          <p:nvPr>
            <p:ph type="dt" sz="half" idx="10"/>
          </p:nvPr>
        </p:nvSpPr>
        <p:spPr>
          <a:xfrm>
            <a:off x="503999" y="6887160"/>
            <a:ext cx="2348280" cy="521280"/>
          </a:xfrm>
        </p:spPr>
        <p:txBody>
          <a:bodyPr/>
          <a:lstStyle/>
          <a:p>
            <a:pPr lvl="0"/>
            <a:endParaRPr lang="en-US"/>
          </a:p>
        </p:txBody>
      </p:sp>
      <p:sp>
        <p:nvSpPr>
          <p:cNvPr id="4" name="Footer Placeholder 3"/>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5" name="Slide Number Placeholder 4"/>
          <p:cNvSpPr>
            <a:spLocks noGrp="1"/>
          </p:cNvSpPr>
          <p:nvPr>
            <p:ph type="sldNum" sz="quarter" idx="12"/>
          </p:nvPr>
        </p:nvSpPr>
        <p:spPr>
          <a:xfrm>
            <a:off x="7276320" y="7174800"/>
            <a:ext cx="2658600" cy="457200"/>
          </a:xfrm>
        </p:spPr>
        <p:txBody>
          <a:bodyPr/>
          <a:lstStyle/>
          <a:p>
            <a:pPr lvl="0"/>
            <a:fld id="{45C22C61-D893-4643-8105-91B17B7C12B6}" type="slidenum">
              <a:t>‹#›</a:t>
            </a:fld>
            <a:r>
              <a:rPr lang="en-US"/>
              <a:t>/</a:t>
            </a:r>
          </a:p>
        </p:txBody>
      </p:sp>
    </p:spTree>
    <p:extLst>
      <p:ext uri="{BB962C8B-B14F-4D97-AF65-F5344CB8AC3E}">
        <p14:creationId xmlns:p14="http://schemas.microsoft.com/office/powerpoint/2010/main" val="286598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Date Placeholder 1"/>
          <p:cNvSpPr>
            <a:spLocks noGrp="1"/>
          </p:cNvSpPr>
          <p:nvPr>
            <p:ph type="dt" sz="half" idx="10"/>
          </p:nvPr>
        </p:nvSpPr>
        <p:spPr>
          <a:xfrm>
            <a:off x="503999" y="6887160"/>
            <a:ext cx="2348280" cy="521280"/>
          </a:xfrm>
        </p:spPr>
        <p:txBody>
          <a:bodyPr/>
          <a:lstStyle/>
          <a:p>
            <a:pPr lvl="0"/>
            <a:endParaRPr lang="en-US"/>
          </a:p>
        </p:txBody>
      </p:sp>
      <p:sp>
        <p:nvSpPr>
          <p:cNvPr id="3" name="Footer Placeholder 2"/>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4" name="Slide Number Placeholder 3"/>
          <p:cNvSpPr>
            <a:spLocks noGrp="1"/>
          </p:cNvSpPr>
          <p:nvPr>
            <p:ph type="sldNum" sz="quarter" idx="12"/>
          </p:nvPr>
        </p:nvSpPr>
        <p:spPr>
          <a:xfrm>
            <a:off x="7276320" y="7174800"/>
            <a:ext cx="2658600" cy="457200"/>
          </a:xfrm>
        </p:spPr>
        <p:txBody>
          <a:bodyPr/>
          <a:lstStyle/>
          <a:p>
            <a:pPr lvl="0"/>
            <a:fld id="{1163934E-6D4A-49A7-BCC2-DF33CF0FAD11}" type="slidenum">
              <a:t>‹#›</a:t>
            </a:fld>
            <a:r>
              <a:rPr lang="en-US"/>
              <a:t>/</a:t>
            </a:r>
          </a:p>
        </p:txBody>
      </p:sp>
    </p:spTree>
    <p:extLst>
      <p:ext uri="{BB962C8B-B14F-4D97-AF65-F5344CB8AC3E}">
        <p14:creationId xmlns:p14="http://schemas.microsoft.com/office/powerpoint/2010/main" val="307431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F6B4FFD8-46C6-47BA-8D5B-2B4C19DD5C39}" type="slidenum">
              <a:t>‹#›</a:t>
            </a:fld>
            <a:r>
              <a:rPr lang="en-US"/>
              <a:t>/</a:t>
            </a:r>
          </a:p>
        </p:txBody>
      </p:sp>
    </p:spTree>
    <p:extLst>
      <p:ext uri="{BB962C8B-B14F-4D97-AF65-F5344CB8AC3E}">
        <p14:creationId xmlns:p14="http://schemas.microsoft.com/office/powerpoint/2010/main" val="28860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55DD38D2-32E1-4A62-B3B1-E734CD33092E}" type="slidenum">
              <a:t>‹#›</a:t>
            </a:fld>
            <a:r>
              <a:rPr lang="en-US"/>
              <a:t>/</a:t>
            </a:r>
          </a:p>
        </p:txBody>
      </p:sp>
    </p:spTree>
    <p:extLst>
      <p:ext uri="{BB962C8B-B14F-4D97-AF65-F5344CB8AC3E}">
        <p14:creationId xmlns:p14="http://schemas.microsoft.com/office/powerpoint/2010/main" val="23898098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p:cNvSpPr txBox="1">
            <a:spLocks noGrp="1"/>
          </p:cNvSpPr>
          <p:nvPr>
            <p:ph type="body" idx="1"/>
          </p:nvPr>
        </p:nvSpPr>
        <p:spPr>
          <a:xfrm>
            <a:off x="503999" y="1769040"/>
            <a:ext cx="8870040" cy="4384800"/>
          </a:xfrm>
          <a:prstGeom prst="rect">
            <a:avLst/>
          </a:prstGeom>
          <a:noFill/>
          <a:ln>
            <a:noFill/>
          </a:ln>
        </p:spPr>
        <p:txBody>
          <a:bodyPr lIns="0" tIns="0" rIns="0" b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7283160"/>
            <a:ext cx="3195000" cy="521280"/>
          </a:xfrm>
          <a:prstGeom prst="rect">
            <a:avLst/>
          </a:prstGeom>
          <a:noFill/>
          <a:ln>
            <a:noFill/>
          </a:ln>
        </p:spPr>
        <p:txBody>
          <a:bodyPr lIns="0" tIns="0" rIns="0" bIns="0" anchorCtr="0">
            <a:noAutofit/>
          </a:bodyPr>
          <a:lstStyle>
            <a:lvl1pPr lvl="0" algn="ctr" rtl="0" hangingPunct="0">
              <a:buNone/>
              <a:tabLst/>
              <a:defRPr lang="en-US" sz="1400" kern="1200">
                <a:solidFill>
                  <a:srgbClr val="C0C0C0"/>
                </a:solidFill>
                <a:latin typeface="Liberation Serif" pitchFamily="18"/>
                <a:ea typeface="DejaVu Sans" pitchFamily="2"/>
                <a:cs typeface="DejaVu Sans" pitchFamily="2"/>
              </a:defRPr>
            </a:lvl1pPr>
          </a:lstStyle>
          <a:p>
            <a:pPr lvl="0"/>
            <a:r>
              <a:rPr lang="en-US" smtClean="0"/>
              <a:t>Zhang, Xi PhD Defense</a:t>
            </a:r>
            <a:endParaRPr lang="en-US"/>
          </a:p>
        </p:txBody>
      </p:sp>
      <p:sp>
        <p:nvSpPr>
          <p:cNvPr id="6" name="Slide Number Placeholder 5"/>
          <p:cNvSpPr txBox="1">
            <a:spLocks noGrp="1"/>
          </p:cNvSpPr>
          <p:nvPr>
            <p:ph type="sldNum" sz="quarter" idx="4"/>
          </p:nvPr>
        </p:nvSpPr>
        <p:spPr>
          <a:xfrm>
            <a:off x="7276320" y="7174800"/>
            <a:ext cx="2658600" cy="45720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91F52FEB-D665-4F5F-A18D-CCD2DED8A22E}" type="slidenum">
              <a:t>‹#›</a:t>
            </a:fld>
            <a:r>
              <a:rPr lang="en-US"/>
              <a:t>/</a:t>
            </a:r>
          </a:p>
        </p:txBody>
      </p:sp>
      <p:pic>
        <p:nvPicPr>
          <p:cNvPr id="7" name="Picture 6"/>
          <p:cNvPicPr>
            <a:picLocks noChangeAspect="1"/>
          </p:cNvPicPr>
          <p:nvPr/>
        </p:nvPicPr>
        <p:blipFill>
          <a:blip r:embed="rId13">
            <a:lum/>
            <a:alphaModFix/>
          </a:blip>
          <a:srcRect/>
          <a:stretch>
            <a:fillRect/>
          </a:stretch>
        </p:blipFill>
        <p:spPr>
          <a:xfrm>
            <a:off x="81360" y="6963840"/>
            <a:ext cx="2387520" cy="53424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hangingPunct="0">
        <a:tabLst/>
        <a:defRPr lang="en-US" sz="4400" b="0" i="0" u="none" strike="noStrike" kern="1200">
          <a:ln>
            <a:noFill/>
          </a:ln>
          <a:latin typeface="Liberation Serif" pitchFamily="18"/>
        </a:defRPr>
      </a:lvl1pPr>
    </p:titleStyle>
    <p:bodyStyle>
      <a:lvl1pPr rtl="0" hangingPunct="0">
        <a:spcBef>
          <a:spcPts val="0"/>
        </a:spcBef>
        <a:spcAft>
          <a:spcPts val="1417"/>
        </a:spcAft>
        <a:tabLst/>
        <a:defRPr lang="en-US" sz="3200" b="0" i="0" u="none" strike="noStrike" kern="1200">
          <a:ln>
            <a:noFill/>
          </a:ln>
          <a:latin typeface="Liberation Serif"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920.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 Id="rId3" Type="http://schemas.openxmlformats.org/officeDocument/2006/relationships/image" Target="../media/image76.png"/></Relationships>
</file>

<file path=ppt/slides/_rels/slide79.xml.rels><?xml version="1.0" encoding="UTF-8" standalone="yes"?>
<Relationships xmlns="http://schemas.openxmlformats.org/package/2006/relationships"><Relationship Id="rId20" Type="http://schemas.openxmlformats.org/officeDocument/2006/relationships/image" Target="../media/image94.jpeg"/><Relationship Id="rId21" Type="http://schemas.openxmlformats.org/officeDocument/2006/relationships/image" Target="../media/image95.jpeg"/><Relationship Id="rId22" Type="http://schemas.openxmlformats.org/officeDocument/2006/relationships/image" Target="../media/image96.jpeg"/><Relationship Id="rId23" Type="http://schemas.openxmlformats.org/officeDocument/2006/relationships/image" Target="../media/image97.jpeg"/><Relationship Id="rId24" Type="http://schemas.openxmlformats.org/officeDocument/2006/relationships/image" Target="../media/image98.jpeg"/><Relationship Id="rId25" Type="http://schemas.openxmlformats.org/officeDocument/2006/relationships/image" Target="../media/image99.jpeg"/><Relationship Id="rId26" Type="http://schemas.openxmlformats.org/officeDocument/2006/relationships/image" Target="../media/image100.jpeg"/><Relationship Id="rId27" Type="http://schemas.openxmlformats.org/officeDocument/2006/relationships/image" Target="../media/image101.jpeg"/><Relationship Id="rId28" Type="http://schemas.openxmlformats.org/officeDocument/2006/relationships/image" Target="../media/image102.jpeg"/><Relationship Id="rId29" Type="http://schemas.openxmlformats.org/officeDocument/2006/relationships/image" Target="../media/image103.jpeg"/><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77.jpeg"/><Relationship Id="rId4" Type="http://schemas.openxmlformats.org/officeDocument/2006/relationships/image" Target="../media/image78.jpeg"/><Relationship Id="rId5" Type="http://schemas.openxmlformats.org/officeDocument/2006/relationships/image" Target="../media/image79.jpeg"/><Relationship Id="rId30" Type="http://schemas.openxmlformats.org/officeDocument/2006/relationships/image" Target="../media/image104.jpeg"/><Relationship Id="rId31" Type="http://schemas.openxmlformats.org/officeDocument/2006/relationships/image" Target="../media/image105.jpeg"/><Relationship Id="rId32" Type="http://schemas.openxmlformats.org/officeDocument/2006/relationships/image" Target="../media/image106.jpeg"/><Relationship Id="rId9" Type="http://schemas.openxmlformats.org/officeDocument/2006/relationships/image" Target="../media/image83.jpeg"/><Relationship Id="rId6" Type="http://schemas.openxmlformats.org/officeDocument/2006/relationships/image" Target="../media/image80.jpeg"/><Relationship Id="rId7" Type="http://schemas.openxmlformats.org/officeDocument/2006/relationships/image" Target="../media/image81.jpeg"/><Relationship Id="rId8" Type="http://schemas.openxmlformats.org/officeDocument/2006/relationships/image" Target="../media/image82.jpeg"/><Relationship Id="rId33" Type="http://schemas.openxmlformats.org/officeDocument/2006/relationships/image" Target="../media/image107.jpeg"/><Relationship Id="rId34" Type="http://schemas.openxmlformats.org/officeDocument/2006/relationships/image" Target="../media/image108.jpeg"/><Relationship Id="rId35" Type="http://schemas.openxmlformats.org/officeDocument/2006/relationships/image" Target="../media/image109.jpeg"/><Relationship Id="rId10" Type="http://schemas.openxmlformats.org/officeDocument/2006/relationships/image" Target="../media/image84.jpeg"/><Relationship Id="rId11" Type="http://schemas.openxmlformats.org/officeDocument/2006/relationships/image" Target="../media/image85.jpeg"/><Relationship Id="rId12" Type="http://schemas.openxmlformats.org/officeDocument/2006/relationships/image" Target="../media/image86.jpeg"/><Relationship Id="rId13" Type="http://schemas.openxmlformats.org/officeDocument/2006/relationships/image" Target="../media/image87.jpeg"/><Relationship Id="rId14" Type="http://schemas.openxmlformats.org/officeDocument/2006/relationships/image" Target="../media/image88.jpeg"/><Relationship Id="rId15" Type="http://schemas.openxmlformats.org/officeDocument/2006/relationships/image" Target="../media/image89.jpeg"/><Relationship Id="rId16" Type="http://schemas.openxmlformats.org/officeDocument/2006/relationships/image" Target="../media/image90.jpeg"/><Relationship Id="rId17" Type="http://schemas.openxmlformats.org/officeDocument/2006/relationships/image" Target="../media/image91.jpeg"/><Relationship Id="rId18" Type="http://schemas.openxmlformats.org/officeDocument/2006/relationships/image" Target="../media/image92.jpeg"/><Relationship Id="rId19" Type="http://schemas.openxmlformats.org/officeDocument/2006/relationships/image" Target="../media/image9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6600" y="914400"/>
            <a:ext cx="9941400" cy="1262160"/>
          </a:xfrm>
        </p:spPr>
        <p:txBody>
          <a:bodyPr/>
          <a:lstStyle/>
          <a:p>
            <a:pPr lvl="0"/>
            <a:r>
              <a:rPr lang="en-US" sz="4000" b="1"/>
              <a:t>Data Synthesis For Object Recognition</a:t>
            </a:r>
          </a:p>
        </p:txBody>
      </p:sp>
      <p:sp>
        <p:nvSpPr>
          <p:cNvPr id="3" name="Subtitle 2"/>
          <p:cNvSpPr txBox="1">
            <a:spLocks noGrp="1"/>
          </p:cNvSpPr>
          <p:nvPr>
            <p:ph type="subTitle" idx="4294967295"/>
          </p:nvPr>
        </p:nvSpPr>
        <p:spPr>
          <a:xfrm>
            <a:off x="2790000" y="4477680"/>
            <a:ext cx="4708080" cy="1948680"/>
          </a:xfrm>
        </p:spPr>
        <p:txBody>
          <a:bodyPr anchor="ctr"/>
          <a:lstStyle/>
          <a:p>
            <a:pPr lvl="0" algn="ctr"/>
            <a:r>
              <a:rPr lang="en-US" sz="2800"/>
              <a:t>Xi Zhang</a:t>
            </a:r>
          </a:p>
          <a:p>
            <a:pPr lvl="0" algn="ctr"/>
            <a:r>
              <a:rPr lang="en-US" sz="2800"/>
              <a:t>Advisor: Professor Agam</a:t>
            </a:r>
          </a:p>
          <a:p>
            <a:pPr lvl="0" algn="ctr"/>
            <a:endParaRPr lang="en-US" sz="2800"/>
          </a:p>
          <a:p>
            <a:pPr lvl="0" algn="ctr"/>
            <a:r>
              <a:rPr lang="en-US" sz="1800"/>
              <a:t>xzhang22@hawk.iit.edu</a:t>
            </a:r>
          </a:p>
          <a:p>
            <a:pPr lvl="0" algn="ctr"/>
            <a:r>
              <a:rPr lang="en-US" sz="1800"/>
              <a:t>Computer Science Department</a:t>
            </a:r>
          </a:p>
          <a:p>
            <a:pPr lvl="0" algn="ctr"/>
            <a:r>
              <a:rPr lang="en-US" sz="1800"/>
              <a:t>Illinois Institute of Technology</a:t>
            </a:r>
          </a:p>
        </p:txBody>
      </p:sp>
      <p:pic>
        <p:nvPicPr>
          <p:cNvPr id="4" name="Picture 3"/>
          <p:cNvPicPr>
            <a:picLocks noChangeAspect="1"/>
          </p:cNvPicPr>
          <p:nvPr/>
        </p:nvPicPr>
        <p:blipFill>
          <a:blip r:embed="rId3">
            <a:lum/>
            <a:alphaModFix/>
          </a:blip>
          <a:srcRect/>
          <a:stretch>
            <a:fillRect/>
          </a:stretch>
        </p:blipFill>
        <p:spPr>
          <a:xfrm>
            <a:off x="81360" y="6963840"/>
            <a:ext cx="2387520" cy="53424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a:t>
            </a:fld>
            <a:r>
              <a:rPr lang="mr-IN" smtClean="0"/>
              <a:t>/</a:t>
            </a:r>
            <a:endParaRPr lang="mr-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Box 1"/>
          <p:cNvSpPr txBox="1"/>
          <p:nvPr/>
        </p:nvSpPr>
        <p:spPr>
          <a:xfrm>
            <a:off x="498960" y="914400"/>
            <a:ext cx="8142120" cy="3629989"/>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Novel contributions:</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data </a:t>
            </a:r>
            <a:r>
              <a:rPr lang="en-US" sz="3200" b="0" i="0" u="none" strike="noStrike" kern="1200" dirty="0" smtClean="0">
                <a:ln>
                  <a:noFill/>
                </a:ln>
                <a:solidFill>
                  <a:srgbClr val="000000"/>
                </a:solidFill>
                <a:latin typeface="Liberation Serif" pitchFamily="18"/>
                <a:ea typeface="WenQuanYi Zen Hei" pitchFamily="2"/>
                <a:cs typeface="Lohit Hindi" pitchFamily="2"/>
              </a:rPr>
              <a:t>space.</a:t>
            </a:r>
          </a:p>
          <a:p>
            <a:pPr marL="971550" lvl="2" indent="-514350" hangingPunct="0">
              <a:lnSpc>
                <a:spcPct val="150000"/>
              </a:lnSpc>
              <a:buClr>
                <a:srgbClr val="000000"/>
              </a:buClr>
              <a:buSzPct val="100000"/>
              <a:buFont typeface="+mj-lt"/>
              <a:buAutoNum type="arabicPeriod"/>
            </a:pPr>
            <a:r>
              <a:rPr lang="en-US" sz="3200" dirty="0" smtClean="0">
                <a:latin typeface="Liberation Serif" pitchFamily="18"/>
                <a:ea typeface="WenQuanYi Zen Hei" pitchFamily="2"/>
                <a:cs typeface="Lohit Hindi" pitchFamily="2"/>
              </a:rPr>
              <a:t>Features </a:t>
            </a:r>
            <a:r>
              <a:rPr lang="en-US" sz="3200" dirty="0">
                <a:latin typeface="Liberation Serif" pitchFamily="18"/>
                <a:ea typeface="WenQuanYi Zen Hei" pitchFamily="2"/>
                <a:cs typeface="Lohit Hindi" pitchFamily="2"/>
              </a:rPr>
              <a:t>to learn from synthetic data</a:t>
            </a:r>
          </a:p>
          <a:p>
            <a:pPr marL="971550" lvl="2" indent="-514350" hangingPunct="0">
              <a:lnSpc>
                <a:spcPct val="150000"/>
              </a:lnSpc>
              <a:buClr>
                <a:srgbClr val="000000"/>
              </a:buClr>
              <a:buSzPct val="100000"/>
              <a:buFont typeface="+mj-lt"/>
              <a:buAutoNum type="arabicPeriod"/>
            </a:pPr>
            <a:r>
              <a:rPr lang="en-US" sz="3200" b="0" i="0" u="none" strike="noStrike" kern="1200" dirty="0" smtClean="0">
                <a:ln>
                  <a:noFill/>
                </a:ln>
                <a:solidFill>
                  <a:srgbClr val="000000"/>
                </a:solidFill>
                <a:latin typeface="Liberation Serif" pitchFamily="18"/>
                <a:ea typeface="WenQuanYi Zen Hei" pitchFamily="2"/>
                <a:cs typeface="Lohit Hindi" pitchFamily="2"/>
              </a:rPr>
              <a:t>Eliminating </a:t>
            </a:r>
            <a:r>
              <a:rPr lang="en-US" sz="3200" b="0" i="0" u="none" strike="noStrike" kern="1200" dirty="0">
                <a:ln>
                  <a:noFill/>
                </a:ln>
                <a:solidFill>
                  <a:srgbClr val="000000"/>
                </a:solidFill>
                <a:latin typeface="Liberation Serif" pitchFamily="18"/>
                <a:ea typeface="WenQuanYi Zen Hei" pitchFamily="2"/>
                <a:cs typeface="Lohit Hindi" pitchFamily="2"/>
              </a:rPr>
              <a:t>synthetic gap.</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10</a:t>
            </a:fld>
            <a:r>
              <a:rPr lang="mr-IN" smtClean="0"/>
              <a:t>/</a:t>
            </a:r>
            <a:endParaRPr lang="mr-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extBox 1"/>
          <p:cNvSpPr txBox="1"/>
          <p:nvPr/>
        </p:nvSpPr>
        <p:spPr>
          <a:xfrm>
            <a:off x="590400" y="132156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11</a:t>
            </a:fld>
            <a:r>
              <a:rPr lang="mr-IN" smtClean="0"/>
              <a:t>/</a:t>
            </a:r>
            <a:endParaRPr lang="mr-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Box 1"/>
          <p:cNvSpPr txBox="1"/>
          <p:nvPr/>
        </p:nvSpPr>
        <p:spPr>
          <a:xfrm>
            <a:off x="590400" y="491682"/>
            <a:ext cx="6876667" cy="1506523"/>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Existing methods.</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Geometric transformation. </a:t>
            </a:r>
            <a:r>
              <a:rPr lang="en-US" sz="3200" b="0" i="0" u="none" strike="noStrike" kern="1200" dirty="0" smtClean="0">
                <a:ln>
                  <a:noFill/>
                </a:ln>
                <a:latin typeface="Liberation Serif" pitchFamily="18"/>
                <a:ea typeface="WenQuanYi Zen Hei" pitchFamily="2"/>
                <a:cs typeface="Lohit Hindi" pitchFamily="2"/>
              </a:rPr>
              <a:t>[138][139]</a:t>
            </a:r>
            <a:endParaRPr lang="en-US" sz="3200" b="0" i="0" u="none" strike="noStrike" kern="1200" dirty="0">
              <a:ln>
                <a:noFill/>
              </a:ln>
              <a:latin typeface="Liberation Serif" pitchFamily="18"/>
              <a:ea typeface="WenQuanYi Zen Hei" pitchFamily="2"/>
              <a:cs typeface="Lohit Hindi" pitchFamily="2"/>
            </a:endParaRPr>
          </a:p>
        </p:txBody>
      </p:sp>
      <p:sp>
        <p:nvSpPr>
          <p:cNvPr id="3" name="TextBox 2"/>
          <p:cNvSpPr txBox="1"/>
          <p:nvPr/>
        </p:nvSpPr>
        <p:spPr>
          <a:xfrm>
            <a:off x="590400" y="4599000"/>
            <a:ext cx="6667957" cy="798701"/>
          </a:xfrm>
          <a:prstGeom prst="rect">
            <a:avLst/>
          </a:prstGeom>
          <a:noFill/>
          <a:ln>
            <a:noFill/>
          </a:ln>
        </p:spPr>
        <p:txBody>
          <a:bodyPr vert="horz" wrap="none" lIns="90000" tIns="45000" rIns="90000" bIns="45000" anchorCtr="0" compatLnSpc="0">
            <a:spAutoFit/>
          </a:bodyPr>
          <a:lstStyle/>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Color space transformation. [6][113]</a:t>
            </a:r>
            <a:endParaRPr lang="en-US" sz="3200" b="0" i="0" u="none" strike="noStrike" kern="1200" dirty="0">
              <a:ln>
                <a:noFill/>
              </a:ln>
              <a:latin typeface="Liberation Serif"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068960" y="2161130"/>
            <a:ext cx="7680960" cy="2337120"/>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7276320" y="4998350"/>
            <a:ext cx="2174040" cy="2046239"/>
          </a:xfrm>
          <a:prstGeom prst="rect">
            <a:avLst/>
          </a:prstGeom>
          <a:noFill/>
          <a:ln>
            <a:noFill/>
          </a:ln>
        </p:spPr>
      </p:pic>
      <p:pic>
        <p:nvPicPr>
          <p:cNvPr id="6" name="Picture 5"/>
          <p:cNvPicPr>
            <a:picLocks noChangeAspect="1"/>
          </p:cNvPicPr>
          <p:nvPr/>
        </p:nvPicPr>
        <p:blipFill>
          <a:blip r:embed="rId5">
            <a:lum/>
            <a:alphaModFix/>
          </a:blip>
          <a:srcRect/>
          <a:stretch>
            <a:fillRect/>
          </a:stretch>
        </p:blipFill>
        <p:spPr>
          <a:xfrm>
            <a:off x="2707200" y="5669279"/>
            <a:ext cx="584640" cy="915119"/>
          </a:xfrm>
          <a:prstGeom prst="rect">
            <a:avLst/>
          </a:prstGeom>
          <a:noFill/>
          <a:ln>
            <a:noFill/>
          </a:ln>
        </p:spPr>
      </p:pic>
      <p:sp>
        <p:nvSpPr>
          <p:cNvPr id="7" name="Freeform: Shape 6"/>
          <p:cNvSpPr/>
          <p:nvPr/>
        </p:nvSpPr>
        <p:spPr>
          <a:xfrm>
            <a:off x="4507260" y="5854429"/>
            <a:ext cx="1554479" cy="334080"/>
          </a:xfrm>
          <a:custGeom>
            <a:avLst>
              <a:gd name="f0" fmla="val 11602"/>
              <a:gd name="f1" fmla="val 695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000000"/>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12</a:t>
            </a:fld>
            <a:r>
              <a:rPr lang="mr-IN" smtClean="0"/>
              <a:t>/</a:t>
            </a:r>
            <a:endParaRPr lang="mr-I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Box 1"/>
          <p:cNvSpPr txBox="1"/>
          <p:nvPr/>
        </p:nvSpPr>
        <p:spPr>
          <a:xfrm>
            <a:off x="590400" y="603000"/>
            <a:ext cx="631920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Disadvantage of existing methods.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850" y="1459878"/>
            <a:ext cx="6674019" cy="5190904"/>
          </a:xfrm>
          <a:prstGeom prst="rect">
            <a:avLst/>
          </a:prstGeom>
        </p:spPr>
      </p:pic>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13</a:t>
            </a:fld>
            <a:r>
              <a:rPr lang="mr-IN" smtClean="0"/>
              <a:t>/</a:t>
            </a:r>
            <a:endParaRPr lang="mr-I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3" name="TextBox 2"/>
          <p:cNvSpPr txBox="1"/>
          <p:nvPr/>
        </p:nvSpPr>
        <p:spPr>
          <a:xfrm>
            <a:off x="366119" y="115220"/>
            <a:ext cx="566927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The Proposed Approach</a:t>
            </a:r>
          </a:p>
        </p:txBody>
      </p:sp>
      <p:sp>
        <p:nvSpPr>
          <p:cNvPr id="5" name="TextBox 4"/>
          <p:cNvSpPr txBox="1"/>
          <p:nvPr/>
        </p:nvSpPr>
        <p:spPr>
          <a:xfrm>
            <a:off x="366119" y="1721001"/>
            <a:ext cx="8986225" cy="5281339"/>
          </a:xfrm>
          <a:prstGeom prst="rect">
            <a:avLst/>
          </a:prstGeom>
          <a:noFill/>
          <a:ln>
            <a:noFill/>
          </a:ln>
        </p:spPr>
        <p:txBody>
          <a:bodyPr vert="horz" wrap="square" lIns="90000" tIns="45000" rIns="90000" bIns="45000" anchorCtr="0" compatLnSpc="0">
            <a:spAutoFit/>
          </a:bodyPr>
          <a:lstStyle/>
          <a:p>
            <a:pPr marL="0" marR="0" lvl="0" indent="0" rtl="0" hangingPunct="0">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In contrast to existing methods, </a:t>
            </a:r>
            <a:r>
              <a:rPr lang="en-US" sz="3200" b="0" i="0" u="none" strike="noStrike" kern="1200" dirty="0" smtClean="0">
                <a:ln>
                  <a:noFill/>
                </a:ln>
                <a:latin typeface="Liberation Serif" pitchFamily="18"/>
                <a:ea typeface="WenQuanYi Zen Hei" pitchFamily="2"/>
                <a:cs typeface="Lohit Hindi" pitchFamily="2"/>
              </a:rPr>
              <a:t>two approaches are used in my research:</a:t>
            </a:r>
            <a:endParaRPr lang="en-US" sz="3200" dirty="0">
              <a:latin typeface="Liberation Serif" pitchFamily="18"/>
              <a:ea typeface="WenQuanYi Zen Hei" pitchFamily="2"/>
              <a:cs typeface="Lohit Hindi" pitchFamily="2"/>
            </a:endParaRPr>
          </a:p>
          <a:p>
            <a:pPr marL="971550" lvl="1" indent="-514350" hangingPunct="0">
              <a:buAutoNum type="arabicPeriod"/>
            </a:pPr>
            <a:r>
              <a:rPr lang="en-US" sz="3200" dirty="0" smtClean="0">
                <a:latin typeface="Liberation Serif" pitchFamily="18"/>
                <a:ea typeface="WenQuanYi Zen Hei" pitchFamily="2"/>
                <a:cs typeface="Lohit Hindi" pitchFamily="2"/>
              </a:rPr>
              <a:t>Generate data.</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Generation based on specified templates.</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Generation based on learned templates.</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Combination of specified and learned templates.</a:t>
            </a:r>
            <a:endParaRPr lang="en-US" sz="3200" dirty="0" smtClean="0">
              <a:latin typeface="Liberation Serif" pitchFamily="18"/>
              <a:ea typeface="WenQuanYi Zen Hei" pitchFamily="2"/>
              <a:cs typeface="Lohit Hindi" pitchFamily="2"/>
            </a:endParaRPr>
          </a:p>
          <a:p>
            <a:pPr marL="971550" lvl="1" indent="-514350" hangingPunct="0">
              <a:buAutoNum type="arabicPeriod"/>
            </a:pPr>
            <a:r>
              <a:rPr lang="en-US" sz="3200" dirty="0" smtClean="0">
                <a:latin typeface="Liberation Serif" pitchFamily="18"/>
                <a:ea typeface="WenQuanYi Zen Hei" pitchFamily="2"/>
                <a:cs typeface="Lohit Hindi" pitchFamily="2"/>
              </a:rPr>
              <a:t>Generate labels.</a:t>
            </a:r>
            <a:endParaRPr lang="en-US" sz="3200" dirty="0">
              <a:latin typeface="Liberation Serif" pitchFamily="18"/>
              <a:ea typeface="WenQuanYi Zen Hei" pitchFamily="2"/>
              <a:cs typeface="Lohit Hindi" pitchFamily="2"/>
            </a:endParaRP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Add labels based on supervised learning is useless. Thus, add labels based on unsupervised learning.</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14</a:t>
            </a:fld>
            <a:r>
              <a:rPr lang="mr-IN" smtClean="0"/>
              <a:t>/</a:t>
            </a:r>
            <a:endParaRPr lang="mr-I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994992" y="2194561"/>
            <a:ext cx="2743199" cy="27431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629319" y="2158560"/>
            <a:ext cx="3057120" cy="2463480"/>
          </a:xfrm>
          <a:prstGeom prst="rect">
            <a:avLst/>
          </a:prstGeom>
          <a:noFill/>
          <a:ln>
            <a:noFill/>
          </a:ln>
        </p:spPr>
      </p:pic>
      <p:sp>
        <p:nvSpPr>
          <p:cNvPr id="4" name="TextBox 3"/>
          <p:cNvSpPr txBox="1"/>
          <p:nvPr/>
        </p:nvSpPr>
        <p:spPr>
          <a:xfrm>
            <a:off x="4855625" y="5095079"/>
            <a:ext cx="4604508" cy="533244"/>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Aerial LiDAR roof style classification </a:t>
            </a:r>
            <a:r>
              <a:rPr lang="en-US" sz="2000" b="0" i="0" u="none" strike="noStrike" kern="1200" dirty="0" smtClean="0">
                <a:ln>
                  <a:noFill/>
                </a:ln>
                <a:latin typeface="Liberation Serif" pitchFamily="18"/>
                <a:ea typeface="WenQuanYi Zen Hei" pitchFamily="2"/>
                <a:cs typeface="Lohit Hindi" pitchFamily="2"/>
              </a:rPr>
              <a:t>[</a:t>
            </a:r>
            <a:r>
              <a:rPr lang="en-US" sz="2000" dirty="0" smtClean="0">
                <a:latin typeface="Liberation Serif" pitchFamily="18"/>
                <a:ea typeface="WenQuanYi Zen Hei" pitchFamily="2"/>
                <a:cs typeface="Lohit Hindi" pitchFamily="2"/>
              </a:rPr>
              <a:t>20</a:t>
            </a:r>
            <a:r>
              <a:rPr lang="en-US" sz="2000" b="0" i="0" u="none" strike="noStrike" kern="1200" dirty="0" smtClean="0">
                <a:ln>
                  <a:noFill/>
                </a:ln>
                <a:latin typeface="Liberation Serif" pitchFamily="18"/>
                <a:ea typeface="WenQuanYi Zen Hei" pitchFamily="2"/>
                <a:cs typeface="Lohit Hindi" pitchFamily="2"/>
              </a:rPr>
              <a:t>]</a:t>
            </a:r>
            <a:endParaRPr lang="en-US" sz="20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501639" y="5095079"/>
            <a:ext cx="3821344" cy="533244"/>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Handwritten digits recognition </a:t>
            </a:r>
            <a:r>
              <a:rPr lang="en-US" sz="2000" b="0" i="0" u="none" strike="noStrike" kern="1200" dirty="0" smtClean="0">
                <a:ln>
                  <a:noFill/>
                </a:ln>
                <a:latin typeface="Liberation Serif" pitchFamily="18"/>
                <a:ea typeface="WenQuanYi Zen Hei" pitchFamily="2"/>
                <a:cs typeface="Lohit Hindi" pitchFamily="2"/>
              </a:rPr>
              <a:t>[</a:t>
            </a:r>
            <a:r>
              <a:rPr lang="en-US" sz="2000" dirty="0">
                <a:latin typeface="Liberation Serif" pitchFamily="18"/>
                <a:ea typeface="WenQuanYi Zen Hei" pitchFamily="2"/>
                <a:cs typeface="Lohit Hindi" pitchFamily="2"/>
              </a:rPr>
              <a:t>2</a:t>
            </a:r>
            <a:r>
              <a:rPr lang="en-US" sz="2000" b="0" i="0" u="none" strike="noStrike" kern="1200" dirty="0" smtClean="0">
                <a:ln>
                  <a:noFill/>
                </a:ln>
                <a:latin typeface="Liberation Serif" pitchFamily="18"/>
                <a:ea typeface="WenQuanYi Zen Hei" pitchFamily="2"/>
                <a:cs typeface="Lohit Hindi" pitchFamily="2"/>
              </a:rPr>
              <a:t>5</a:t>
            </a:r>
            <a:r>
              <a:rPr lang="en-US" sz="2000" b="0" i="0" u="none" strike="noStrike" kern="1200" dirty="0">
                <a:ln>
                  <a:noFill/>
                </a:ln>
                <a:latin typeface="Liberation Serif" pitchFamily="18"/>
                <a:ea typeface="WenQuanYi Zen Hei" pitchFamily="2"/>
                <a:cs typeface="Lohit Hindi" pitchFamily="2"/>
              </a:rPr>
              <a:t>]</a:t>
            </a:r>
          </a:p>
        </p:txBody>
      </p:sp>
      <p:sp>
        <p:nvSpPr>
          <p:cNvPr id="6" name="TextBox 5"/>
          <p:cNvSpPr txBox="1"/>
          <p:nvPr/>
        </p:nvSpPr>
        <p:spPr>
          <a:xfrm>
            <a:off x="3534298" y="822960"/>
            <a:ext cx="2989450" cy="787993"/>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dirty="0" smtClean="0">
                <a:ln>
                  <a:noFill/>
                </a:ln>
                <a:latin typeface="Liberation Serif" pitchFamily="18"/>
                <a:ea typeface="WenQuanYi Zen Hei" pitchFamily="2"/>
                <a:cs typeface="Lohit Hindi" pitchFamily="2"/>
              </a:rPr>
              <a:t>Generate data</a:t>
            </a:r>
            <a:endParaRPr lang="en-US" sz="3600" b="1" i="0" u="none" strike="noStrike" kern="1200" dirty="0">
              <a:ln>
                <a:noFill/>
              </a:ln>
              <a:latin typeface="Liberation Serif"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15</a:t>
            </a:fld>
            <a:r>
              <a:rPr lang="mr-IN" smtClean="0"/>
              <a:t>/</a:t>
            </a:r>
            <a:endParaRPr lang="mr-I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078800" y="1070999"/>
            <a:ext cx="5248080" cy="2952359"/>
          </a:xfrm>
          <a:prstGeom prst="rect">
            <a:avLst/>
          </a:prstGeom>
          <a:noFill/>
          <a:ln>
            <a:noFill/>
          </a:ln>
        </p:spPr>
      </p:pic>
      <p:sp>
        <p:nvSpPr>
          <p:cNvPr id="3" name="TextBox 2"/>
          <p:cNvSpPr txBox="1"/>
          <p:nvPr/>
        </p:nvSpPr>
        <p:spPr>
          <a:xfrm>
            <a:off x="548640" y="2291039"/>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Aerial LiDAR</a:t>
            </a:r>
          </a:p>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Downtown San Francisco</a:t>
            </a:r>
          </a:p>
        </p:txBody>
      </p:sp>
      <p:pic>
        <p:nvPicPr>
          <p:cNvPr id="4" name="Picture 3"/>
          <p:cNvPicPr>
            <a:picLocks noChangeAspect="1"/>
          </p:cNvPicPr>
          <p:nvPr/>
        </p:nvPicPr>
        <p:blipFill>
          <a:blip r:embed="rId4">
            <a:lum/>
            <a:alphaModFix/>
          </a:blip>
          <a:srcRect/>
          <a:stretch>
            <a:fillRect/>
          </a:stretch>
        </p:blipFill>
        <p:spPr>
          <a:xfrm>
            <a:off x="4095360" y="4297680"/>
            <a:ext cx="5212080" cy="2486880"/>
          </a:xfrm>
          <a:prstGeom prst="rect">
            <a:avLst/>
          </a:prstGeom>
          <a:noFill/>
          <a:ln>
            <a:noFill/>
          </a:ln>
        </p:spPr>
      </p:pic>
      <p:sp>
        <p:nvSpPr>
          <p:cNvPr id="5" name="TextBox 4"/>
          <p:cNvSpPr txBox="1"/>
          <p:nvPr/>
        </p:nvSpPr>
        <p:spPr>
          <a:xfrm>
            <a:off x="548640" y="5250240"/>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Candidate roof styles</a:t>
            </a:r>
          </a:p>
        </p:txBody>
      </p:sp>
      <p:sp>
        <p:nvSpPr>
          <p:cNvPr id="6" name="TextBox 5"/>
          <p:cNvSpPr txBox="1"/>
          <p:nvPr/>
        </p:nvSpPr>
        <p:spPr>
          <a:xfrm>
            <a:off x="457200" y="275040"/>
            <a:ext cx="7225930"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dirty="0" smtClean="0">
                <a:ln>
                  <a:noFill/>
                </a:ln>
                <a:latin typeface="Liberation Serif" pitchFamily="18"/>
                <a:ea typeface="WenQuanYi Zen Hei" pitchFamily="2"/>
                <a:cs typeface="Lohit Hindi" pitchFamily="2"/>
              </a:rPr>
              <a:t>Generation based on specified templates</a:t>
            </a:r>
            <a:endParaRPr lang="en-US" sz="3200" b="1" i="0" u="none" strike="noStrike" kern="1200" dirty="0">
              <a:ln>
                <a:noFill/>
              </a:ln>
              <a:latin typeface="Liberation Serif"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16</a:t>
            </a:fld>
            <a:r>
              <a:rPr lang="mr-IN" smtClean="0"/>
              <a:t>/</a:t>
            </a:r>
            <a:endParaRPr lang="mr-I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extBox 1"/>
          <p:cNvSpPr txBox="1"/>
          <p:nvPr/>
        </p:nvSpPr>
        <p:spPr>
          <a:xfrm>
            <a:off x="590400" y="1071359"/>
            <a:ext cx="349317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 prototypes.</a:t>
            </a:r>
          </a:p>
        </p:txBody>
      </p:sp>
      <p:pic>
        <p:nvPicPr>
          <p:cNvPr id="3" name="Picture 2"/>
          <p:cNvPicPr>
            <a:picLocks noChangeAspect="1"/>
          </p:cNvPicPr>
          <p:nvPr/>
        </p:nvPicPr>
        <p:blipFill>
          <a:blip r:embed="rId3">
            <a:lum/>
            <a:alphaModFix/>
          </a:blip>
          <a:srcRect/>
          <a:stretch>
            <a:fillRect/>
          </a:stretch>
        </p:blipFill>
        <p:spPr>
          <a:xfrm>
            <a:off x="914400" y="1920239"/>
            <a:ext cx="831312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17</a:t>
            </a:fld>
            <a:r>
              <a:rPr lang="mr-IN" smtClean="0"/>
              <a:t>/</a:t>
            </a:r>
            <a:endParaRPr lang="mr-I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extBox 1"/>
          <p:cNvSpPr txBox="1"/>
          <p:nvPr/>
        </p:nvSpPr>
        <p:spPr>
          <a:xfrm>
            <a:off x="590400" y="504500"/>
            <a:ext cx="359442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Derive more data.</a:t>
            </a:r>
          </a:p>
        </p:txBody>
      </p:sp>
      <p:pic>
        <p:nvPicPr>
          <p:cNvPr id="3" name="Picture 2"/>
          <p:cNvPicPr>
            <a:picLocks noChangeAspect="1"/>
          </p:cNvPicPr>
          <p:nvPr/>
        </p:nvPicPr>
        <p:blipFill>
          <a:blip r:embed="rId3">
            <a:lum/>
            <a:alphaModFix/>
          </a:blip>
          <a:srcRect/>
          <a:stretch>
            <a:fillRect/>
          </a:stretch>
        </p:blipFill>
        <p:spPr>
          <a:xfrm>
            <a:off x="2119680" y="1374479"/>
            <a:ext cx="5809680" cy="3383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749600" y="4917202"/>
            <a:ext cx="6590520" cy="1932479"/>
          </a:xfrm>
          <a:prstGeom prst="rect">
            <a:avLst/>
          </a:prstGeom>
          <a:noFill/>
          <a:ln>
            <a:noFill/>
          </a:ln>
        </p:spPr>
      </p:pic>
      <p:sp>
        <p:nvSpPr>
          <p:cNvPr id="5" name="TextBox 4"/>
          <p:cNvSpPr txBox="1"/>
          <p:nvPr/>
        </p:nvSpPr>
        <p:spPr>
          <a:xfrm>
            <a:off x="3657600" y="1374479"/>
            <a:ext cx="2560319"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Dimension change</a:t>
            </a:r>
          </a:p>
        </p:txBody>
      </p:sp>
      <p:sp>
        <p:nvSpPr>
          <p:cNvPr id="6" name="TextBox 5"/>
          <p:cNvSpPr txBox="1"/>
          <p:nvPr/>
        </p:nvSpPr>
        <p:spPr>
          <a:xfrm>
            <a:off x="3566160" y="4849200"/>
            <a:ext cx="301752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Simulation of erosion</a:t>
            </a:r>
          </a:p>
        </p:txBody>
      </p:sp>
      <p:sp>
        <p:nvSpPr>
          <p:cNvPr id="11" name="Footer Placeholder 10"/>
          <p:cNvSpPr>
            <a:spLocks noGrp="1"/>
          </p:cNvSpPr>
          <p:nvPr>
            <p:ph type="ftr" sz="quarter" idx="11"/>
          </p:nvPr>
        </p:nvSpPr>
        <p:spPr/>
        <p:txBody>
          <a:bodyPr/>
          <a:lstStyle/>
          <a:p>
            <a:pPr lvl="0"/>
            <a:r>
              <a:rPr lang="en-US" dirty="0" smtClean="0"/>
              <a:t>Zhang, Xi PhD Defense</a:t>
            </a:r>
            <a:endParaRPr lang="en-US" dirty="0"/>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18</a:t>
            </a:fld>
            <a:r>
              <a:rPr lang="mr-IN" smtClean="0"/>
              <a:t>/</a:t>
            </a:r>
            <a:endParaRPr lang="mr-I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extBox 1"/>
          <p:cNvSpPr txBox="1"/>
          <p:nvPr/>
        </p:nvSpPr>
        <p:spPr>
          <a:xfrm>
            <a:off x="590400" y="999720"/>
            <a:ext cx="7173352"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Generate prototype by </a:t>
            </a:r>
            <a:r>
              <a:rPr lang="en-US" sz="3200" b="0" i="0" u="none" strike="noStrike" kern="1200" dirty="0" smtClean="0">
                <a:ln>
                  <a:noFill/>
                </a:ln>
                <a:latin typeface="Liberation Serif" pitchFamily="18"/>
                <a:ea typeface="WenQuanYi Zen Hei" pitchFamily="2"/>
                <a:cs typeface="Lohit Hindi" pitchFamily="2"/>
              </a:rPr>
              <a:t>unifying images.</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1463039" y="5322960"/>
            <a:ext cx="1178280" cy="117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492919" y="1939680"/>
            <a:ext cx="6938999" cy="2126520"/>
          </a:xfrm>
          <a:prstGeom prst="rect">
            <a:avLst/>
          </a:prstGeom>
          <a:noFill/>
          <a:ln>
            <a:noFill/>
          </a:ln>
        </p:spPr>
      </p:pic>
      <p:sp>
        <p:nvSpPr>
          <p:cNvPr id="5" name="Freeform: Shape 4"/>
          <p:cNvSpPr/>
          <p:nvPr/>
        </p:nvSpPr>
        <p:spPr>
          <a:xfrm rot="2366714">
            <a:off x="3187042" y="3917651"/>
            <a:ext cx="309379" cy="1828800"/>
          </a:xfrm>
          <a:custGeom>
            <a:avLst>
              <a:gd name="f0" fmla="val 10919"/>
              <a:gd name="f1" fmla="val 5625"/>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000000"/>
          </a:solidFill>
          <a:ln w="0">
            <a:solidFill>
              <a:srgbClr val="00000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pic>
        <p:nvPicPr>
          <p:cNvPr id="6" name="Picture 5"/>
          <p:cNvPicPr>
            <a:picLocks noChangeAspect="1"/>
          </p:cNvPicPr>
          <p:nvPr/>
        </p:nvPicPr>
        <p:blipFill>
          <a:blip r:embed="rId5">
            <a:lum/>
            <a:alphaModFix/>
          </a:blip>
          <a:srcRect/>
          <a:stretch>
            <a:fillRect/>
          </a:stretch>
        </p:blipFill>
        <p:spPr>
          <a:xfrm>
            <a:off x="4547168" y="5322960"/>
            <a:ext cx="5033880" cy="1122840"/>
          </a:xfrm>
          <a:prstGeom prst="rect">
            <a:avLst/>
          </a:prstGeom>
          <a:noFill/>
          <a:ln>
            <a:noFill/>
          </a:ln>
        </p:spPr>
      </p:pic>
      <p:sp>
        <p:nvSpPr>
          <p:cNvPr id="7" name="TextBox 6"/>
          <p:cNvSpPr txBox="1"/>
          <p:nvPr/>
        </p:nvSpPr>
        <p:spPr>
          <a:xfrm>
            <a:off x="457200" y="274680"/>
            <a:ext cx="7020746"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dirty="0" smtClean="0">
                <a:ln>
                  <a:noFill/>
                </a:ln>
                <a:latin typeface="Liberation Serif" pitchFamily="18"/>
                <a:ea typeface="WenQuanYi Zen Hei" pitchFamily="2"/>
                <a:cs typeface="Lohit Hindi" pitchFamily="2"/>
              </a:rPr>
              <a:t>Generation based on learned templates</a:t>
            </a:r>
            <a:endParaRPr lang="en-US" sz="3200" b="1" i="0" u="none" strike="noStrike" kern="1200" dirty="0">
              <a:ln>
                <a:noFill/>
              </a:ln>
              <a:latin typeface="Liberation Serif" pitchFamily="18"/>
              <a:ea typeface="WenQuanYi Zen Hei" pitchFamily="2"/>
              <a:cs typeface="Lohit Hindi" pitchFamily="2"/>
            </a:endParaRP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19</a:t>
            </a:fld>
            <a:r>
              <a:rPr lang="mr-IN" smtClean="0"/>
              <a:t>/</a:t>
            </a:r>
            <a:endParaRPr lang="mr-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3" name="TextBox 2"/>
          <p:cNvSpPr txBox="1"/>
          <p:nvPr/>
        </p:nvSpPr>
        <p:spPr>
          <a:xfrm>
            <a:off x="365760" y="894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Overview</a:t>
            </a:r>
          </a:p>
        </p:txBody>
      </p:sp>
      <p:sp>
        <p:nvSpPr>
          <p:cNvPr id="4" name="TextBox 3"/>
          <p:cNvSpPr txBox="1"/>
          <p:nvPr/>
        </p:nvSpPr>
        <p:spPr>
          <a:xfrm>
            <a:off x="590400" y="1168800"/>
            <a:ext cx="7410600" cy="504563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lvl="0" indent="-457200" hangingPunct="0">
              <a:lnSpc>
                <a:spcPct val="150000"/>
              </a:lnSpc>
              <a:buSzPct val="45000"/>
              <a:buFont typeface="Wingdings" charset="2"/>
              <a:buChar char="v"/>
            </a:pPr>
            <a:r>
              <a:rPr lang="en-US" sz="3200" dirty="0">
                <a:latin typeface="Liberation Serif" pitchFamily="18"/>
                <a:ea typeface="WenQuanYi Zen Hei" pitchFamily="2"/>
                <a:cs typeface="Lohit Hindi" pitchFamily="2"/>
              </a:rPr>
              <a:t>Features to learn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Eliminating </a:t>
            </a:r>
            <a:r>
              <a:rPr lang="en-US" sz="3200" b="0" i="0" u="none" strike="noStrike" kern="1200" dirty="0">
                <a:ln>
                  <a:noFill/>
                </a:ln>
                <a:latin typeface="Liberation Serif" pitchFamily="18"/>
                <a:ea typeface="WenQuanYi Zen Hei" pitchFamily="2"/>
                <a:cs typeface="Lohit Hindi" pitchFamily="2"/>
              </a:rPr>
              <a:t>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a:t>
            </a:fld>
            <a:r>
              <a:rPr lang="mr-IN" smtClean="0"/>
              <a:t>/</a:t>
            </a:r>
            <a:endParaRPr lang="mr-I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extBox 1"/>
          <p:cNvSpPr txBox="1"/>
          <p:nvPr/>
        </p:nvSpPr>
        <p:spPr>
          <a:xfrm>
            <a:off x="555231" y="348518"/>
            <a:ext cx="8473002" cy="2126180"/>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Building correspondence among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Set control points on prototype.</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Find corresponding control points on each data.</a:t>
            </a:r>
          </a:p>
        </p:txBody>
      </p:sp>
      <p:pic>
        <p:nvPicPr>
          <p:cNvPr id="3" name="Picture 2"/>
          <p:cNvPicPr>
            <a:picLocks noChangeAspect="1"/>
          </p:cNvPicPr>
          <p:nvPr/>
        </p:nvPicPr>
        <p:blipFill>
          <a:blip r:embed="rId3">
            <a:lum/>
            <a:alphaModFix/>
          </a:blip>
          <a:srcRect/>
          <a:stretch>
            <a:fillRect/>
          </a:stretch>
        </p:blipFill>
        <p:spPr>
          <a:xfrm>
            <a:off x="5383265" y="2691676"/>
            <a:ext cx="420624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20</a:t>
            </a:fld>
            <a:r>
              <a:rPr lang="mr-IN" smtClean="0"/>
              <a:t>/</a:t>
            </a:r>
            <a:endParaRPr lang="mr-IN"/>
          </a:p>
        </p:txBody>
      </p:sp>
      <p:pic>
        <p:nvPicPr>
          <p:cNvPr id="6" name="Picture 5"/>
          <p:cNvPicPr>
            <a:picLocks noChangeAspect="1"/>
          </p:cNvPicPr>
          <p:nvPr/>
        </p:nvPicPr>
        <p:blipFill>
          <a:blip r:embed="rId4">
            <a:lum/>
            <a:alphaModFix/>
          </a:blip>
          <a:srcRect/>
          <a:stretch>
            <a:fillRect/>
          </a:stretch>
        </p:blipFill>
        <p:spPr>
          <a:xfrm>
            <a:off x="1418328" y="3182536"/>
            <a:ext cx="3144239" cy="322452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extBox 1"/>
          <p:cNvSpPr txBox="1"/>
          <p:nvPr/>
        </p:nvSpPr>
        <p:spPr>
          <a:xfrm>
            <a:off x="590400" y="119416"/>
            <a:ext cx="9056520"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by </a:t>
            </a:r>
            <a:r>
              <a:rPr lang="en-US" sz="3200" b="0" i="0" u="none" strike="noStrike" kern="1200" dirty="0" smtClean="0">
                <a:ln>
                  <a:noFill/>
                </a:ln>
                <a:latin typeface="Liberation Serif" pitchFamily="18"/>
                <a:ea typeface="WenQuanYi Zen Hei" pitchFamily="2"/>
                <a:cs typeface="Lohit Hindi" pitchFamily="2"/>
              </a:rPr>
              <a:t>drawing samples from a computed distribution.</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856079" y="1707480"/>
            <a:ext cx="8206920" cy="3305159"/>
          </a:xfrm>
          <a:prstGeom prst="rect">
            <a:avLst/>
          </a:prstGeom>
          <a:noFill/>
          <a:ln>
            <a:noFill/>
          </a:ln>
        </p:spPr>
      </p:pic>
      <p:sp>
        <p:nvSpPr>
          <p:cNvPr id="4" name="TextBox 3"/>
          <p:cNvSpPr txBox="1"/>
          <p:nvPr/>
        </p:nvSpPr>
        <p:spPr>
          <a:xfrm>
            <a:off x="590400" y="5175720"/>
            <a:ext cx="8670831"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Data synthesis by interpolation/extrapolation between nearest neighbors.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21</a:t>
            </a:fld>
            <a:r>
              <a:rPr lang="mr-IN" smtClean="0"/>
              <a:t>/</a:t>
            </a:r>
            <a:endParaRPr lang="mr-I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extBox 1"/>
          <p:cNvSpPr txBox="1"/>
          <p:nvPr/>
        </p:nvSpPr>
        <p:spPr>
          <a:xfrm>
            <a:off x="590400" y="1072080"/>
            <a:ext cx="858649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the performance by adding synthetic data.</a:t>
            </a:r>
          </a:p>
        </p:txBody>
      </p:sp>
      <p:graphicFrame>
        <p:nvGraphicFramePr>
          <p:cNvPr id="3" name="Table 2"/>
          <p:cNvGraphicFramePr>
            <a:graphicFrameLocks noGrp="1"/>
          </p:cNvGraphicFramePr>
          <p:nvPr>
            <p:extLst>
              <p:ext uri="{D42A27DB-BD31-4B8C-83A1-F6EECF244321}">
                <p14:modId xmlns:p14="http://schemas.microsoft.com/office/powerpoint/2010/main" val="503097574"/>
              </p:ext>
            </p:extLst>
          </p:nvPr>
        </p:nvGraphicFramePr>
        <p:xfrm>
          <a:off x="2044800" y="3038400"/>
          <a:ext cx="5764318" cy="2017799"/>
        </p:xfrm>
        <a:graphic>
          <a:graphicData uri="http://schemas.openxmlformats.org/drawingml/2006/table">
            <a:tbl>
              <a:tblPr firstRow="1" bandRow="1">
                <a:tableStyleId>{F5AB1C69-6EDB-4FF4-983F-18BD219EF322}</a:tableStyleId>
              </a:tblPr>
              <a:tblGrid>
                <a:gridCol w="1988639">
                  <a:extLst>
                    <a:ext uri="{9D8B030D-6E8A-4147-A177-3AD203B41FA5}">
                      <a16:colId xmlns:a16="http://schemas.microsoft.com/office/drawing/2014/main" xmlns="" val="566576011"/>
                    </a:ext>
                  </a:extLst>
                </a:gridCol>
                <a:gridCol w="1092240">
                  <a:extLst>
                    <a:ext uri="{9D8B030D-6E8A-4147-A177-3AD203B41FA5}">
                      <a16:colId xmlns:a16="http://schemas.microsoft.com/office/drawing/2014/main" xmlns="" val="346477077"/>
                    </a:ext>
                  </a:extLst>
                </a:gridCol>
                <a:gridCol w="1091519">
                  <a:extLst>
                    <a:ext uri="{9D8B030D-6E8A-4147-A177-3AD203B41FA5}">
                      <a16:colId xmlns:a16="http://schemas.microsoft.com/office/drawing/2014/main" xmlns="" val="4056003896"/>
                    </a:ext>
                  </a:extLst>
                </a:gridCol>
                <a:gridCol w="1591920">
                  <a:extLst>
                    <a:ext uri="{9D8B030D-6E8A-4147-A177-3AD203B41FA5}">
                      <a16:colId xmlns:a16="http://schemas.microsoft.com/office/drawing/2014/main" xmlns="" val="187494399"/>
                    </a:ext>
                  </a:extLst>
                </a:gridCol>
              </a:tblGrid>
              <a:tr h="519479">
                <a:tc>
                  <a:txBody>
                    <a:bodyPr/>
                    <a:lstStyle/>
                    <a:p>
                      <a:pPr marL="0" marR="0" indent="0" rtl="0" hangingPunct="0">
                        <a:lnSpc>
                          <a:spcPct val="150000"/>
                        </a:lnSpc>
                        <a:spcBef>
                          <a:spcPts val="0"/>
                        </a:spcBef>
                        <a:spcAft>
                          <a:spcPts val="0"/>
                        </a:spcAft>
                        <a:tabLst/>
                      </a:pPr>
                      <a:endParaRPr lang="en-US" sz="1800" b="0" i="0" u="none" strike="noStrike" kern="1200">
                        <a:ln>
                          <a:noFill/>
                        </a:ln>
                        <a:latin typeface="Liberation Sans" pitchFamily="1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Real</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Syn</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err="1">
                          <a:ln>
                            <a:noFill/>
                          </a:ln>
                        </a:rPr>
                        <a:t>Real+Syn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83842527"/>
                  </a:ext>
                </a:extLst>
              </a:tr>
              <a:tr h="491040">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CNN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0.65</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0.70</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49358427"/>
                  </a:ext>
                </a:extLst>
              </a:tr>
              <a:tr h="492480">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SVM</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0.77</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0.80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48378827"/>
                  </a:ext>
                </a:extLst>
              </a:tr>
              <a:tr h="492480">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Samples</a:t>
                      </a:r>
                      <a:r>
                        <a:rPr lang="en-US" sz="1800" b="1" i="0" u="none" strike="noStrike" kern="1200" baseline="0" dirty="0" smtClean="0">
                          <a:ln>
                            <a:noFill/>
                          </a:ln>
                          <a:latin typeface="Liberation Serif" pitchFamily="18"/>
                          <a:ea typeface="WenQuanYi Zen Hei" pitchFamily="2"/>
                          <a:cs typeface="Lohit Hindi" pitchFamily="2"/>
                        </a:rPr>
                        <a:t> #</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2000+20000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3301605" y="5552890"/>
            <a:ext cx="3486509" cy="478164"/>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F1 score of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22</a:t>
            </a:fld>
            <a:r>
              <a:rPr lang="mr-IN" smtClean="0"/>
              <a:t>/</a:t>
            </a:r>
            <a:endParaRPr lang="mr-I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23</a:t>
            </a:fld>
            <a:r>
              <a:rPr lang="mr-IN" smtClean="0"/>
              <a:t>/</a:t>
            </a:r>
            <a:endParaRPr lang="mr-IN"/>
          </a:p>
        </p:txBody>
      </p:sp>
      <p:pic>
        <p:nvPicPr>
          <p:cNvPr id="4" name="Picture 3"/>
          <p:cNvPicPr>
            <a:picLocks noChangeAspect="1"/>
          </p:cNvPicPr>
          <p:nvPr/>
        </p:nvPicPr>
        <p:blipFill>
          <a:blip r:embed="rId2">
            <a:lum/>
            <a:alphaModFix/>
          </a:blip>
          <a:srcRect/>
          <a:stretch>
            <a:fillRect/>
          </a:stretch>
        </p:blipFill>
        <p:spPr>
          <a:xfrm>
            <a:off x="2438817" y="2279852"/>
            <a:ext cx="5212080" cy="2486880"/>
          </a:xfrm>
          <a:prstGeom prst="rect">
            <a:avLst/>
          </a:prstGeom>
          <a:noFill/>
          <a:ln>
            <a:noFill/>
          </a:ln>
        </p:spPr>
      </p:pic>
      <p:sp>
        <p:nvSpPr>
          <p:cNvPr id="6" name="TextBox 5"/>
          <p:cNvSpPr txBox="1"/>
          <p:nvPr/>
        </p:nvSpPr>
        <p:spPr>
          <a:xfrm>
            <a:off x="2015735" y="5092351"/>
            <a:ext cx="6058244" cy="621730"/>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smtClean="0">
                <a:ln>
                  <a:noFill/>
                </a:ln>
                <a:latin typeface="Liberation Serif" pitchFamily="18"/>
                <a:ea typeface="WenQuanYi Zen Hei" pitchFamily="2"/>
                <a:cs typeface="Lohit Hindi" pitchFamily="2"/>
              </a:rPr>
              <a:t>Roof type classification from point cloud</a:t>
            </a:r>
            <a:endParaRPr lang="en-US" sz="2400" b="0" i="0" u="none" strike="noStrike" kern="1200" dirty="0">
              <a:ln>
                <a:noFill/>
              </a:ln>
              <a:latin typeface="Liberation Serif" pitchFamily="18"/>
              <a:ea typeface="WenQuanYi Zen Hei" pitchFamily="2"/>
              <a:cs typeface="Lohit Hindi" pitchFamily="2"/>
            </a:endParaRPr>
          </a:p>
        </p:txBody>
      </p:sp>
      <p:sp>
        <p:nvSpPr>
          <p:cNvPr id="8" name="TextBox 7"/>
          <p:cNvSpPr txBox="1"/>
          <p:nvPr/>
        </p:nvSpPr>
        <p:spPr>
          <a:xfrm>
            <a:off x="725155" y="925635"/>
            <a:ext cx="7880465" cy="1354217"/>
          </a:xfrm>
          <a:prstGeom prst="rect">
            <a:avLst/>
          </a:prstGeom>
          <a:noFill/>
        </p:spPr>
        <p:txBody>
          <a:bodyPr wrap="square" rtlCol="0">
            <a:spAutoFit/>
          </a:bodyPr>
          <a:lstStyle/>
          <a:p>
            <a:pPr lvl="2" algn="ctr" hangingPunct="0"/>
            <a:r>
              <a:rPr lang="en-US" sz="3200" b="1" dirty="0">
                <a:latin typeface="Liberation Serif" pitchFamily="18"/>
                <a:ea typeface="WenQuanYi Zen Hei" pitchFamily="2"/>
                <a:cs typeface="Lohit Hindi" pitchFamily="2"/>
              </a:rPr>
              <a:t>Combination of specified and learned templates.</a:t>
            </a:r>
          </a:p>
          <a:p>
            <a:endParaRPr lang="en-US" dirty="0"/>
          </a:p>
        </p:txBody>
      </p:sp>
    </p:spTree>
    <p:extLst>
      <p:ext uri="{BB962C8B-B14F-4D97-AF65-F5344CB8AC3E}">
        <p14:creationId xmlns:p14="http://schemas.microsoft.com/office/powerpoint/2010/main" val="1154897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0276" y="823418"/>
            <a:ext cx="866042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p:txBody>
      </p:sp>
      <p:pic>
        <p:nvPicPr>
          <p:cNvPr id="3" name="Picture 2"/>
          <p:cNvPicPr>
            <a:picLocks noChangeAspect="1"/>
          </p:cNvPicPr>
          <p:nvPr/>
        </p:nvPicPr>
        <p:blipFill>
          <a:blip r:embed="rId3">
            <a:lum/>
            <a:alphaModFix/>
          </a:blip>
          <a:srcRect/>
          <a:stretch>
            <a:fillRect/>
          </a:stretch>
        </p:blipFill>
        <p:spPr>
          <a:xfrm>
            <a:off x="1872915" y="2101778"/>
            <a:ext cx="3023280" cy="2952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6167355" y="2073338"/>
            <a:ext cx="1563480" cy="2980800"/>
          </a:xfrm>
          <a:prstGeom prst="rect">
            <a:avLst/>
          </a:prstGeom>
          <a:noFill/>
          <a:ln>
            <a:noFill/>
          </a:ln>
        </p:spPr>
      </p:pic>
      <p:sp>
        <p:nvSpPr>
          <p:cNvPr id="5" name="TextBox 4"/>
          <p:cNvSpPr txBox="1"/>
          <p:nvPr/>
        </p:nvSpPr>
        <p:spPr>
          <a:xfrm>
            <a:off x="2701636" y="5237017"/>
            <a:ext cx="411480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24</a:t>
            </a:fld>
            <a:r>
              <a:rPr lang="mr-IN" smtClean="0"/>
              <a:t>/</a:t>
            </a:r>
            <a:endParaRPr lang="mr-IN"/>
          </a:p>
        </p:txBody>
      </p:sp>
    </p:spTree>
    <p:extLst>
      <p:ext uri="{BB962C8B-B14F-4D97-AF65-F5344CB8AC3E}">
        <p14:creationId xmlns:p14="http://schemas.microsoft.com/office/powerpoint/2010/main" val="14108457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640540"/>
            <a:ext cx="898525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Learning </a:t>
            </a:r>
            <a:r>
              <a:rPr lang="en-US" sz="3200" b="0" i="0" u="none" strike="noStrike" kern="1200" dirty="0">
                <a:ln>
                  <a:noFill/>
                </a:ln>
                <a:latin typeface="Liberation Serif" pitchFamily="18"/>
                <a:ea typeface="WenQuanYi Zen Hei" pitchFamily="2"/>
                <a:cs typeface="Lohit Hindi" pitchFamily="2"/>
              </a:rPr>
              <a:t>bumpiness as a function of surface slope.</a:t>
            </a:r>
          </a:p>
        </p:txBody>
      </p:sp>
      <p:pic>
        <p:nvPicPr>
          <p:cNvPr id="3" name="Picture 2"/>
          <p:cNvPicPr>
            <a:picLocks noChangeAspect="1"/>
          </p:cNvPicPr>
          <p:nvPr/>
        </p:nvPicPr>
        <p:blipFill>
          <a:blip r:embed="rId3">
            <a:lum/>
            <a:alphaModFix/>
          </a:blip>
          <a:srcRect/>
          <a:stretch>
            <a:fillRect/>
          </a:stretch>
        </p:blipFill>
        <p:spPr>
          <a:xfrm>
            <a:off x="590400" y="1676400"/>
            <a:ext cx="8734672" cy="455676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25</a:t>
            </a:fld>
            <a:r>
              <a:rPr lang="mr-IN" smtClean="0"/>
              <a:t>/</a:t>
            </a:r>
            <a:endParaRPr lang="mr-IN"/>
          </a:p>
        </p:txBody>
      </p:sp>
    </p:spTree>
    <p:extLst>
      <p:ext uri="{BB962C8B-B14F-4D97-AF65-F5344CB8AC3E}">
        <p14:creationId xmlns:p14="http://schemas.microsoft.com/office/powerpoint/2010/main" val="16371640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9920" y="539400"/>
            <a:ext cx="8706000" cy="1034599"/>
          </a:xfrm>
          <a:prstGeom prst="rect">
            <a:avLst/>
          </a:prstGeom>
          <a:noFill/>
          <a:ln>
            <a:noFill/>
          </a:ln>
        </p:spPr>
        <p:txBody>
          <a:bodyPr vert="horz" wrap="square" lIns="90000" tIns="45000" rIns="90000" bIns="45000" anchorCtr="0" compatLnSpc="0">
            <a:spAutoFit/>
          </a:bodyPr>
          <a:lstStyle/>
          <a:p>
            <a:pPr marL="457200" marR="0" lvl="0" indent="-457200" rtl="0" hangingPunct="0">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Add </a:t>
            </a:r>
            <a:r>
              <a:rPr lang="en-US" sz="3200" b="0" i="0" u="none" strike="noStrike" kern="1200" dirty="0">
                <a:ln>
                  <a:noFill/>
                </a:ln>
                <a:latin typeface="Liberation Serif" pitchFamily="18"/>
                <a:ea typeface="WenQuanYi Zen Hei" pitchFamily="2"/>
                <a:cs typeface="Lohit Hindi" pitchFamily="2"/>
              </a:rPr>
              <a:t>random noise to synthetic data using knowledge learned.</a:t>
            </a:r>
          </a:p>
        </p:txBody>
      </p:sp>
      <p:pic>
        <p:nvPicPr>
          <p:cNvPr id="3" name="Picture 2"/>
          <p:cNvPicPr>
            <a:picLocks noChangeAspect="1"/>
          </p:cNvPicPr>
          <p:nvPr/>
        </p:nvPicPr>
        <p:blipFill>
          <a:blip r:embed="rId3">
            <a:lum/>
            <a:alphaModFix/>
          </a:blip>
          <a:srcRect/>
          <a:stretch>
            <a:fillRect/>
          </a:stretch>
        </p:blipFill>
        <p:spPr>
          <a:xfrm>
            <a:off x="990599" y="2129339"/>
            <a:ext cx="3140451" cy="3067501"/>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583373" y="2091361"/>
            <a:ext cx="1680267" cy="3204017"/>
          </a:xfrm>
          <a:prstGeom prst="rect">
            <a:avLst/>
          </a:prstGeom>
          <a:noFill/>
          <a:ln>
            <a:noFill/>
          </a:ln>
        </p:spPr>
      </p:pic>
      <p:sp>
        <p:nvSpPr>
          <p:cNvPr id="5" name="TextBox 4"/>
          <p:cNvSpPr txBox="1"/>
          <p:nvPr/>
        </p:nvSpPr>
        <p:spPr>
          <a:xfrm>
            <a:off x="3974399" y="6427800"/>
            <a:ext cx="257328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Spin image</a:t>
            </a:r>
          </a:p>
        </p:txBody>
      </p:sp>
      <p:pic>
        <p:nvPicPr>
          <p:cNvPr id="6" name="Picture 5"/>
          <p:cNvPicPr>
            <a:picLocks noChangeAspect="1"/>
          </p:cNvPicPr>
          <p:nvPr/>
        </p:nvPicPr>
        <p:blipFill>
          <a:blip r:embed="rId5">
            <a:lum/>
            <a:alphaModFix/>
          </a:blip>
          <a:srcRect/>
          <a:stretch>
            <a:fillRect/>
          </a:stretch>
        </p:blipFill>
        <p:spPr>
          <a:xfrm>
            <a:off x="7019247" y="2091362"/>
            <a:ext cx="1682794" cy="3208272"/>
          </a:xfrm>
          <a:prstGeom prst="rect">
            <a:avLst/>
          </a:prstGeom>
          <a:noFill/>
          <a:ln>
            <a:noFill/>
          </a:ln>
        </p:spPr>
      </p:pic>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26</a:t>
            </a:fld>
            <a:r>
              <a:rPr lang="mr-IN" smtClean="0"/>
              <a:t>/</a:t>
            </a:r>
            <a:endParaRPr lang="mr-IN"/>
          </a:p>
        </p:txBody>
      </p:sp>
    </p:spTree>
    <p:extLst>
      <p:ext uri="{BB962C8B-B14F-4D97-AF65-F5344CB8AC3E}">
        <p14:creationId xmlns:p14="http://schemas.microsoft.com/office/powerpoint/2010/main" val="6622477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74320" y="2149920"/>
            <a:ext cx="9326880" cy="3318119"/>
          </a:xfrm>
          <a:prstGeom prst="rect">
            <a:avLst/>
          </a:prstGeom>
          <a:noFill/>
          <a:ln>
            <a:noFill/>
          </a:ln>
        </p:spPr>
      </p:pic>
      <p:sp>
        <p:nvSpPr>
          <p:cNvPr id="3" name="TextBox 2"/>
          <p:cNvSpPr txBox="1"/>
          <p:nvPr/>
        </p:nvSpPr>
        <p:spPr>
          <a:xfrm>
            <a:off x="590400" y="1073160"/>
            <a:ext cx="6775294"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Point semantics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27</a:t>
            </a:fld>
            <a:r>
              <a:rPr lang="mr-IN" smtClean="0"/>
              <a:t>/</a:t>
            </a:r>
            <a:endParaRPr lang="mr-IN"/>
          </a:p>
        </p:txBody>
      </p:sp>
    </p:spTree>
    <p:extLst>
      <p:ext uri="{BB962C8B-B14F-4D97-AF65-F5344CB8AC3E}">
        <p14:creationId xmlns:p14="http://schemas.microsoft.com/office/powerpoint/2010/main" val="16983865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305720" y="1537920"/>
            <a:ext cx="7139880" cy="22769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1341000" y="4443480"/>
            <a:ext cx="7138080" cy="2271600"/>
          </a:xfrm>
          <a:prstGeom prst="rect">
            <a:avLst/>
          </a:prstGeom>
          <a:noFill/>
          <a:ln>
            <a:noFill/>
          </a:ln>
        </p:spPr>
      </p:pic>
      <p:sp>
        <p:nvSpPr>
          <p:cNvPr id="4" name="TextBox 3"/>
          <p:cNvSpPr txBox="1"/>
          <p:nvPr/>
        </p:nvSpPr>
        <p:spPr>
          <a:xfrm>
            <a:off x="4015080" y="381492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Chicago</a:t>
            </a:r>
          </a:p>
        </p:txBody>
      </p:sp>
      <p:sp>
        <p:nvSpPr>
          <p:cNvPr id="5" name="TextBox 4"/>
          <p:cNvSpPr txBox="1"/>
          <p:nvPr/>
        </p:nvSpPr>
        <p:spPr>
          <a:xfrm>
            <a:off x="4015080" y="668664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San Francisco</a:t>
            </a:r>
          </a:p>
        </p:txBody>
      </p:sp>
      <p:sp>
        <p:nvSpPr>
          <p:cNvPr id="6" name="TextBox 5"/>
          <p:cNvSpPr txBox="1"/>
          <p:nvPr/>
        </p:nvSpPr>
        <p:spPr>
          <a:xfrm>
            <a:off x="590400" y="506523"/>
            <a:ext cx="849570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recognition rate by adding synthetic data.</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28</a:t>
            </a:fld>
            <a:r>
              <a:rPr lang="mr-IN" smtClean="0"/>
              <a:t>/</a:t>
            </a:r>
            <a:endParaRPr lang="mr-IN"/>
          </a:p>
        </p:txBody>
      </p:sp>
    </p:spTree>
    <p:extLst>
      <p:ext uri="{BB962C8B-B14F-4D97-AF65-F5344CB8AC3E}">
        <p14:creationId xmlns:p14="http://schemas.microsoft.com/office/powerpoint/2010/main" val="18433054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extBox 1"/>
          <p:cNvSpPr txBox="1"/>
          <p:nvPr/>
        </p:nvSpPr>
        <p:spPr>
          <a:xfrm>
            <a:off x="773723" y="636840"/>
            <a:ext cx="8663354" cy="1683494"/>
          </a:xfrm>
          <a:prstGeom prst="rect">
            <a:avLst/>
          </a:prstGeom>
          <a:noFill/>
          <a:ln>
            <a:noFill/>
          </a:ln>
        </p:spPr>
        <p:txBody>
          <a:bodyPr vert="horz" wrap="square" lIns="90000" tIns="45000" rIns="90000" bIns="45000" anchorCtr="0" compatLnSpc="0">
            <a:spAutoFit/>
          </a:bodyPr>
          <a:lstStyle/>
          <a:p>
            <a:pPr lvl="0" algn="ctr" hangingPunct="0">
              <a:lnSpc>
                <a:spcPct val="150000"/>
              </a:lnSpc>
            </a:pPr>
            <a:r>
              <a:rPr lang="en-US" sz="3600" b="1" dirty="0" smtClean="0">
                <a:latin typeface="Liberation Serif" pitchFamily="18"/>
                <a:ea typeface="WenQuanYi Zen Hei" pitchFamily="2"/>
                <a:cs typeface="Lohit Hindi" pitchFamily="2"/>
              </a:rPr>
              <a:t>Generating labels based on unsupervised learning</a:t>
            </a:r>
            <a:endParaRPr lang="en-US" sz="3600" b="1" i="0" u="none" strike="noStrike" kern="1200" dirty="0">
              <a:ln>
                <a:noFill/>
              </a:ln>
              <a:latin typeface="Liberation Serif" pitchFamily="18"/>
              <a:ea typeface="WenQuanYi Zen Hei" pitchFamily="2"/>
              <a:cs typeface="Lohit Hindi" pitchFamily="2"/>
            </a:endParaRPr>
          </a:p>
        </p:txBody>
      </p:sp>
      <p:pic>
        <p:nvPicPr>
          <p:cNvPr id="5" name="Picture 4"/>
          <p:cNvPicPr>
            <a:picLocks noChangeAspect="1"/>
          </p:cNvPicPr>
          <p:nvPr/>
        </p:nvPicPr>
        <p:blipFill>
          <a:blip r:embed="rId3">
            <a:lum/>
            <a:alphaModFix/>
          </a:blip>
          <a:srcRect/>
          <a:stretch>
            <a:fillRect/>
          </a:stretch>
        </p:blipFill>
        <p:spPr>
          <a:xfrm>
            <a:off x="6949440" y="2834640"/>
            <a:ext cx="2743199" cy="2048399"/>
          </a:xfrm>
          <a:prstGeom prst="rect">
            <a:avLst/>
          </a:prstGeom>
          <a:noFill/>
          <a:ln>
            <a:noFill/>
          </a:ln>
        </p:spPr>
      </p:pic>
      <p:sp>
        <p:nvSpPr>
          <p:cNvPr id="6" name="TextBox 5"/>
          <p:cNvSpPr txBox="1"/>
          <p:nvPr/>
        </p:nvSpPr>
        <p:spPr>
          <a:xfrm>
            <a:off x="919982" y="5120639"/>
            <a:ext cx="8309880"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000">
                <a:latin typeface="Liberation Serif" pitchFamily="18"/>
              </a:defRPr>
            </a:pPr>
            <a:r>
              <a:rPr lang="en-US" sz="2400" b="0" i="0" u="none" strike="noStrike" kern="1200" dirty="0">
                <a:ln>
                  <a:noFill/>
                </a:ln>
                <a:latin typeface="Liberation Serif" pitchFamily="18"/>
                <a:ea typeface="WenQuanYi Zen Hei" pitchFamily="2"/>
                <a:cs typeface="Lohit Hindi" pitchFamily="2"/>
              </a:rPr>
              <a:t>Unsupervised learning of optical flow using neural networks</a:t>
            </a:r>
            <a:r>
              <a:rPr lang="en-US" sz="2400" b="0" i="0" u="none" strike="noStrike" kern="1200" dirty="0" smtClean="0">
                <a:ln>
                  <a:noFill/>
                </a:ln>
                <a:latin typeface="Liberation Serif" pitchFamily="18"/>
                <a:ea typeface="WenQuanYi Zen Hei" pitchFamily="2"/>
                <a:cs typeface="Lohit Hindi" pitchFamily="2"/>
              </a:rPr>
              <a:t>. [23]</a:t>
            </a:r>
            <a:endParaRPr lang="en-US" sz="2400" b="0" i="0" u="none" strike="noStrike" kern="1200" dirty="0">
              <a:ln>
                <a:noFill/>
              </a:ln>
              <a:latin typeface="Liberation Serif" pitchFamily="18"/>
              <a:ea typeface="WenQuanYi Zen Hei" pitchFamily="2"/>
              <a:cs typeface="Lohit Hindi" pitchFamily="2"/>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834783"/>
            <a:ext cx="2731008" cy="204825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320" y="2834640"/>
            <a:ext cx="2731008" cy="2048256"/>
          </a:xfrm>
          <a:prstGeom prst="rect">
            <a:avLst/>
          </a:prstGeom>
        </p:spPr>
      </p:pic>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29</a:t>
            </a:fld>
            <a:r>
              <a:rPr lang="mr-IN" smtClean="0"/>
              <a:t>/</a:t>
            </a:r>
            <a:endParaRPr lang="mr-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lvl="0" indent="-457200" hangingPunct="0">
              <a:lnSpc>
                <a:spcPct val="150000"/>
              </a:lnSpc>
              <a:buSzPct val="45000"/>
              <a:buFont typeface="Wingdings" charset="2"/>
              <a:buChar char="v"/>
            </a:pPr>
            <a:r>
              <a:rPr lang="en-US" sz="3200" dirty="0">
                <a:solidFill>
                  <a:srgbClr val="EEEEEE"/>
                </a:solidFill>
                <a:latin typeface="Liberation Serif" pitchFamily="18"/>
                <a:ea typeface="WenQuanYi Zen Hei" pitchFamily="2"/>
                <a:cs typeface="Lohit Hindi" pitchFamily="2"/>
              </a:rPr>
              <a:t>Features to learn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solidFill>
                  <a:srgbClr val="EEEEEE"/>
                </a:solidFill>
                <a:latin typeface="Liberation Serif" pitchFamily="18"/>
                <a:ea typeface="WenQuanYi Zen Hei" pitchFamily="2"/>
                <a:cs typeface="Lohit Hindi" pitchFamily="2"/>
              </a:rPr>
              <a:t>Eliminating </a:t>
            </a:r>
            <a:r>
              <a:rPr lang="en-US" sz="3200" b="0" i="0" u="none" strike="noStrike" kern="1200" dirty="0">
                <a:ln>
                  <a:noFill/>
                </a:ln>
                <a:solidFill>
                  <a:srgbClr val="EEEEEE"/>
                </a:solidFill>
                <a:latin typeface="Liberation Serif" pitchFamily="18"/>
                <a:ea typeface="WenQuanYi Zen Hei" pitchFamily="2"/>
                <a:cs typeface="Lohit Hindi" pitchFamily="2"/>
              </a:rPr>
              <a:t>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a:t>
            </a:fld>
            <a:r>
              <a:rPr lang="mr-IN" smtClean="0"/>
              <a:t>/</a:t>
            </a:r>
            <a:endParaRPr lang="mr-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30400" y="2815200"/>
            <a:ext cx="9625320" cy="2092080"/>
          </a:xfrm>
          <a:prstGeom prst="rect">
            <a:avLst/>
          </a:prstGeom>
          <a:noFill/>
          <a:ln>
            <a:noFill/>
          </a:ln>
        </p:spPr>
      </p:pic>
      <p:sp>
        <p:nvSpPr>
          <p:cNvPr id="3" name="TextBox 2"/>
          <p:cNvSpPr txBox="1"/>
          <p:nvPr/>
        </p:nvSpPr>
        <p:spPr>
          <a:xfrm>
            <a:off x="590400" y="1086480"/>
            <a:ext cx="876891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Framework of unsupervised optical flow learning</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30</a:t>
            </a:fld>
            <a:r>
              <a:rPr lang="mr-IN" smtClean="0"/>
              <a:t>/</a:t>
            </a:r>
            <a:endParaRPr lang="mr-I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extBox 1"/>
          <p:cNvSpPr txBox="1"/>
          <p:nvPr/>
        </p:nvSpPr>
        <p:spPr>
          <a:xfrm>
            <a:off x="590400" y="294480"/>
            <a:ext cx="657036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of using mask modules</a:t>
            </a:r>
          </a:p>
        </p:txBody>
      </p:sp>
      <p:pic>
        <p:nvPicPr>
          <p:cNvPr id="3" name="Picture 2"/>
          <p:cNvPicPr>
            <a:picLocks noChangeAspect="1"/>
          </p:cNvPicPr>
          <p:nvPr/>
        </p:nvPicPr>
        <p:blipFill>
          <a:blip r:embed="rId3">
            <a:lum/>
            <a:alphaModFix/>
          </a:blip>
          <a:srcRect/>
          <a:stretch>
            <a:fillRect/>
          </a:stretch>
        </p:blipFill>
        <p:spPr>
          <a:xfrm>
            <a:off x="2236010" y="1058760"/>
            <a:ext cx="5617699" cy="6188656"/>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31</a:t>
            </a:fld>
            <a:r>
              <a:rPr lang="mr-IN" smtClean="0"/>
              <a:t>/</a:t>
            </a:r>
            <a:endParaRPr lang="mr-I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extBox 1"/>
          <p:cNvSpPr txBox="1"/>
          <p:nvPr/>
        </p:nvSpPr>
        <p:spPr>
          <a:xfrm>
            <a:off x="590400" y="294840"/>
            <a:ext cx="321874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Learned masks.</a:t>
            </a:r>
          </a:p>
        </p:txBody>
      </p:sp>
      <p:pic>
        <p:nvPicPr>
          <p:cNvPr id="3" name="Picture 2"/>
          <p:cNvPicPr>
            <a:picLocks noChangeAspect="1"/>
          </p:cNvPicPr>
          <p:nvPr/>
        </p:nvPicPr>
        <p:blipFill>
          <a:blip r:embed="rId3">
            <a:lum/>
            <a:alphaModFix/>
          </a:blip>
          <a:srcRect/>
          <a:stretch>
            <a:fillRect/>
          </a:stretch>
        </p:blipFill>
        <p:spPr>
          <a:xfrm>
            <a:off x="731519" y="1022400"/>
            <a:ext cx="8525160" cy="56527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32</a:t>
            </a:fld>
            <a:r>
              <a:rPr lang="mr-IN" smtClean="0"/>
              <a:t>/</a:t>
            </a:r>
            <a:endParaRPr lang="mr-I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33</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889000"/>
            <a:ext cx="7115444" cy="6030712"/>
          </a:xfrm>
          <a:prstGeom prst="rect">
            <a:avLst/>
          </a:prstGeom>
        </p:spPr>
      </p:pic>
      <p:sp>
        <p:nvSpPr>
          <p:cNvPr id="3" name="TextBox 2"/>
          <p:cNvSpPr txBox="1"/>
          <p:nvPr/>
        </p:nvSpPr>
        <p:spPr>
          <a:xfrm>
            <a:off x="6918960" y="6631758"/>
            <a:ext cx="1554480" cy="276999"/>
          </a:xfrm>
          <a:prstGeom prst="rect">
            <a:avLst/>
          </a:prstGeom>
          <a:noFill/>
        </p:spPr>
        <p:txBody>
          <a:bodyPr wrap="square" rtlCol="0">
            <a:spAutoFit/>
          </a:bodyPr>
          <a:lstStyle/>
          <a:p>
            <a:r>
              <a:rPr lang="en-US" sz="1200" dirty="0" smtClean="0">
                <a:latin typeface="Times New Roman" charset="0"/>
                <a:ea typeface="Times New Roman" charset="0"/>
                <a:cs typeface="Times New Roman" charset="0"/>
              </a:rPr>
              <a:t>[77]</a:t>
            </a:r>
            <a:endParaRPr lang="en-US" sz="12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34</a:t>
            </a:fld>
            <a:r>
              <a:rPr lang="mr-IN" smtClean="0"/>
              <a:t>/</a:t>
            </a:r>
            <a:endParaRPr lang="mr-IN"/>
          </a:p>
        </p:txBody>
      </p:sp>
      <p:graphicFrame>
        <p:nvGraphicFramePr>
          <p:cNvPr id="3" name="Table 2"/>
          <p:cNvGraphicFramePr>
            <a:graphicFrameLocks noGrp="1"/>
          </p:cNvGraphicFramePr>
          <p:nvPr>
            <p:extLst>
              <p:ext uri="{D42A27DB-BD31-4B8C-83A1-F6EECF244321}">
                <p14:modId xmlns:p14="http://schemas.microsoft.com/office/powerpoint/2010/main" val="1074301644"/>
              </p:ext>
            </p:extLst>
          </p:nvPr>
        </p:nvGraphicFramePr>
        <p:xfrm>
          <a:off x="1680104" y="1539698"/>
          <a:ext cx="6720418" cy="1854200"/>
        </p:xfrm>
        <a:graphic>
          <a:graphicData uri="http://schemas.openxmlformats.org/drawingml/2006/table">
            <a:tbl>
              <a:tblPr firstRow="1" bandRow="1">
                <a:tableStyleId>{5C22544A-7EE6-4342-B048-85BDC9FD1C3A}</a:tableStyleId>
              </a:tblPr>
              <a:tblGrid>
                <a:gridCol w="3360209"/>
                <a:gridCol w="3360209"/>
              </a:tblGrid>
              <a:tr h="370840">
                <a:tc>
                  <a:txBody>
                    <a:bodyPr/>
                    <a:lstStyle/>
                    <a:p>
                      <a:endParaRPr lang="en-US" dirty="0"/>
                    </a:p>
                  </a:txBody>
                  <a:tcPr/>
                </a:tc>
                <a:tc>
                  <a:txBody>
                    <a:bodyPr/>
                    <a:lstStyle/>
                    <a:p>
                      <a:r>
                        <a:rPr lang="en-US" dirty="0" err="1" smtClean="0"/>
                        <a:t>FlowNet</a:t>
                      </a:r>
                      <a:endParaRPr lang="en-US" dirty="0"/>
                    </a:p>
                  </a:txBody>
                  <a:tcPr/>
                </a:tc>
              </a:tr>
              <a:tr h="370840">
                <a:tc>
                  <a:txBody>
                    <a:bodyPr/>
                    <a:lstStyle/>
                    <a:p>
                      <a:r>
                        <a:rPr lang="en-US" dirty="0" smtClean="0"/>
                        <a:t>200 </a:t>
                      </a:r>
                      <a:r>
                        <a:rPr lang="en-US" dirty="0" err="1" smtClean="0"/>
                        <a:t>gt</a:t>
                      </a:r>
                      <a:endParaRPr lang="en-US" dirty="0"/>
                    </a:p>
                  </a:txBody>
                  <a:tcPr/>
                </a:tc>
                <a:tc>
                  <a:txBody>
                    <a:bodyPr/>
                    <a:lstStyle/>
                    <a:p>
                      <a:r>
                        <a:rPr lang="en-US" dirty="0" smtClean="0"/>
                        <a:t>5.23</a:t>
                      </a:r>
                      <a:endParaRPr lang="en-US" dirty="0"/>
                    </a:p>
                  </a:txBody>
                  <a:tcPr/>
                </a:tc>
              </a:tr>
              <a:tr h="370840">
                <a:tc>
                  <a:txBody>
                    <a:bodyPr/>
                    <a:lstStyle/>
                    <a:p>
                      <a:r>
                        <a:rPr lang="en-US" dirty="0" smtClean="0"/>
                        <a:t>Chairs + 200 </a:t>
                      </a:r>
                      <a:r>
                        <a:rPr lang="en-US" dirty="0" err="1" smtClean="0"/>
                        <a:t>gt</a:t>
                      </a:r>
                      <a:endParaRPr lang="en-US" dirty="0"/>
                    </a:p>
                  </a:txBody>
                  <a:tcPr/>
                </a:tc>
                <a:tc>
                  <a:txBody>
                    <a:bodyPr/>
                    <a:lstStyle/>
                    <a:p>
                      <a:r>
                        <a:rPr lang="en-US" dirty="0" smtClean="0"/>
                        <a:t>4.43</a:t>
                      </a:r>
                      <a:endParaRPr lang="en-US" dirty="0"/>
                    </a:p>
                  </a:txBody>
                  <a:tcPr/>
                </a:tc>
              </a:tr>
              <a:tr h="370840">
                <a:tc>
                  <a:txBody>
                    <a:bodyPr/>
                    <a:lstStyle/>
                    <a:p>
                      <a:r>
                        <a:rPr lang="en-US" dirty="0" smtClean="0"/>
                        <a:t>40 k</a:t>
                      </a:r>
                      <a:endParaRPr lang="en-US" dirty="0"/>
                    </a:p>
                  </a:txBody>
                  <a:tcPr/>
                </a:tc>
                <a:tc>
                  <a:txBody>
                    <a:bodyPr/>
                    <a:lstStyle/>
                    <a:p>
                      <a:r>
                        <a:rPr lang="en-US" dirty="0" smtClean="0"/>
                        <a:t>2.21</a:t>
                      </a:r>
                      <a:endParaRPr lang="en-US" dirty="0"/>
                    </a:p>
                  </a:txBody>
                  <a:tcPr/>
                </a:tc>
              </a:tr>
              <a:tr h="370840">
                <a:tc>
                  <a:txBody>
                    <a:bodyPr/>
                    <a:lstStyle/>
                    <a:p>
                      <a:r>
                        <a:rPr lang="en-US" dirty="0" smtClean="0"/>
                        <a:t>200 </a:t>
                      </a:r>
                      <a:r>
                        <a:rPr lang="en-US" dirty="0" err="1" smtClean="0"/>
                        <a:t>gt</a:t>
                      </a:r>
                      <a:r>
                        <a:rPr lang="en-US" dirty="0" smtClean="0"/>
                        <a:t> + 40k</a:t>
                      </a:r>
                      <a:endParaRPr lang="en-US" dirty="0"/>
                    </a:p>
                  </a:txBody>
                  <a:tcPr/>
                </a:tc>
                <a:tc>
                  <a:txBody>
                    <a:bodyPr/>
                    <a:lstStyle/>
                    <a:p>
                      <a:r>
                        <a:rPr lang="en-US" dirty="0" smtClean="0"/>
                        <a:t>2.31</a:t>
                      </a:r>
                      <a:endParaRPr lang="en-US" dirty="0"/>
                    </a:p>
                  </a:txBody>
                  <a:tcPr/>
                </a:tc>
              </a:tr>
            </a:tbl>
          </a:graphicData>
        </a:graphic>
      </p:graphicFrame>
      <p:sp>
        <p:nvSpPr>
          <p:cNvPr id="4" name="TextBox 3"/>
          <p:cNvSpPr txBox="1"/>
          <p:nvPr/>
        </p:nvSpPr>
        <p:spPr>
          <a:xfrm>
            <a:off x="2442359" y="4465320"/>
            <a:ext cx="5741521" cy="923330"/>
          </a:xfrm>
          <a:prstGeom prst="rect">
            <a:avLst/>
          </a:prstGeom>
          <a:noFill/>
        </p:spPr>
        <p:txBody>
          <a:bodyPr wrap="square" rtlCol="0">
            <a:spAutoFit/>
          </a:bodyPr>
          <a:lstStyle/>
          <a:p>
            <a:r>
              <a:rPr lang="en-US" dirty="0"/>
              <a:t>small supervised data - 5.23small supervised data + large synthetic data - 4.43large unsupervised - 2.21large unsupervised + small supervised - 2.31</a:t>
            </a:r>
          </a:p>
        </p:txBody>
      </p:sp>
    </p:spTree>
    <p:extLst>
      <p:ext uri="{BB962C8B-B14F-4D97-AF65-F5344CB8AC3E}">
        <p14:creationId xmlns:p14="http://schemas.microsoft.com/office/powerpoint/2010/main" val="885992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extBox 1"/>
          <p:cNvSpPr txBox="1"/>
          <p:nvPr/>
        </p:nvSpPr>
        <p:spPr>
          <a:xfrm>
            <a:off x="590400" y="132192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Features to learn from synthetic data</a:t>
            </a:r>
            <a:endParaRPr lang="en-US" sz="3200" b="0" i="0" u="none" strike="noStrike" kern="1200" dirty="0">
              <a:ln>
                <a:noFill/>
              </a:ln>
              <a:latin typeface="Liberation Serif" pitchFamily="18"/>
              <a:ea typeface="WenQuanYi Zen Hei" pitchFamily="2"/>
              <a:cs typeface="Lohit Hindi" pitchFamily="2"/>
            </a:endParaRP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35</a:t>
            </a:fld>
            <a:r>
              <a:rPr lang="mr-IN" smtClean="0"/>
              <a:t>/</a:t>
            </a:r>
            <a:endParaRPr lang="mr-I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4" name="TextBox 3"/>
          <p:cNvSpPr txBox="1"/>
          <p:nvPr/>
        </p:nvSpPr>
        <p:spPr>
          <a:xfrm>
            <a:off x="393341" y="225044"/>
            <a:ext cx="4042815" cy="887187"/>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600" b="1" i="0" u="none" strike="noStrike" kern="1200" dirty="0" smtClean="0">
                <a:ln>
                  <a:noFill/>
                </a:ln>
                <a:latin typeface="Liberation Serif" pitchFamily="18"/>
                <a:ea typeface="WenQuanYi Zen Hei" pitchFamily="2"/>
                <a:cs typeface="Lohit Hindi" pitchFamily="2"/>
              </a:rPr>
              <a:t>A Challenging </a:t>
            </a:r>
            <a:r>
              <a:rPr lang="en-US" sz="3600" b="1" i="0" u="none" strike="noStrike" kern="1200" dirty="0">
                <a:ln>
                  <a:noFill/>
                </a:ln>
                <a:latin typeface="Liberation Serif" pitchFamily="18"/>
                <a:ea typeface="WenQuanYi Zen Hei" pitchFamily="2"/>
                <a:cs typeface="Lohit Hindi" pitchFamily="2"/>
              </a:rPr>
              <a:t>task.</a:t>
            </a:r>
          </a:p>
        </p:txBody>
      </p:sp>
      <p:grpSp>
        <p:nvGrpSpPr>
          <p:cNvPr id="5" name="Group 4"/>
          <p:cNvGrpSpPr/>
          <p:nvPr/>
        </p:nvGrpSpPr>
        <p:grpSpPr>
          <a:xfrm>
            <a:off x="772762" y="4594056"/>
            <a:ext cx="8645558" cy="2319362"/>
            <a:chOff x="822960" y="4843440"/>
            <a:chExt cx="8595360" cy="2445120"/>
          </a:xfrm>
        </p:grpSpPr>
        <p:pic>
          <p:nvPicPr>
            <p:cNvPr id="6" name="Picture 5"/>
            <p:cNvPicPr>
              <a:picLocks noChangeAspect="1"/>
            </p:cNvPicPr>
            <p:nvPr/>
          </p:nvPicPr>
          <p:blipFill>
            <a:blip r:embed="rId3">
              <a:lum/>
              <a:alphaModFix/>
            </a:blip>
            <a:srcRect/>
            <a:stretch>
              <a:fillRect/>
            </a:stretch>
          </p:blipFill>
          <p:spPr>
            <a:xfrm>
              <a:off x="822960" y="4843440"/>
              <a:ext cx="4169160" cy="2053440"/>
            </a:xfrm>
            <a:prstGeom prst="rect">
              <a:avLst/>
            </a:prstGeom>
            <a:noFill/>
            <a:ln>
              <a:noFill/>
            </a:ln>
          </p:spPr>
        </p:pic>
        <p:pic>
          <p:nvPicPr>
            <p:cNvPr id="7" name="Picture 6"/>
            <p:cNvPicPr>
              <a:picLocks noChangeAspect="1"/>
            </p:cNvPicPr>
            <p:nvPr/>
          </p:nvPicPr>
          <p:blipFill>
            <a:blip r:embed="rId4">
              <a:lum/>
              <a:alphaModFix/>
            </a:blip>
            <a:srcRect/>
            <a:stretch>
              <a:fillRect/>
            </a:stretch>
          </p:blipFill>
          <p:spPr>
            <a:xfrm>
              <a:off x="5213520" y="4843440"/>
              <a:ext cx="4204800" cy="2071080"/>
            </a:xfrm>
            <a:prstGeom prst="rect">
              <a:avLst/>
            </a:prstGeom>
            <a:noFill/>
            <a:ln>
              <a:noFill/>
            </a:ln>
          </p:spPr>
        </p:pic>
        <p:sp>
          <p:nvSpPr>
            <p:cNvPr id="8" name="TextBox 7"/>
            <p:cNvSpPr txBox="1"/>
            <p:nvPr/>
          </p:nvSpPr>
          <p:spPr>
            <a:xfrm>
              <a:off x="1337760" y="689688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Actual data</a:t>
              </a:r>
            </a:p>
          </p:txBody>
        </p:sp>
        <p:sp>
          <p:nvSpPr>
            <p:cNvPr id="9" name="TextBox 8"/>
            <p:cNvSpPr txBox="1"/>
            <p:nvPr/>
          </p:nvSpPr>
          <p:spPr>
            <a:xfrm>
              <a:off x="5743080" y="691452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Synthetic data</a:t>
              </a:r>
            </a:p>
          </p:txBody>
        </p:sp>
      </p:grpSp>
      <p:pic>
        <p:nvPicPr>
          <p:cNvPr id="10" name="Picture 9"/>
          <p:cNvPicPr>
            <a:picLocks noChangeAspect="1"/>
          </p:cNvPicPr>
          <p:nvPr/>
        </p:nvPicPr>
        <p:blipFill>
          <a:blip r:embed="rId5">
            <a:lum/>
            <a:alphaModFix/>
          </a:blip>
          <a:srcRect/>
          <a:stretch>
            <a:fillRect/>
          </a:stretch>
        </p:blipFill>
        <p:spPr>
          <a:xfrm>
            <a:off x="772762" y="1653120"/>
            <a:ext cx="8509783" cy="261210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36</a:t>
            </a:fld>
            <a:r>
              <a:rPr lang="mr-IN" smtClean="0"/>
              <a:t>/</a:t>
            </a:r>
            <a:endParaRPr lang="mr-I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extBox 1"/>
          <p:cNvSpPr txBox="1"/>
          <p:nvPr/>
        </p:nvSpPr>
        <p:spPr>
          <a:xfrm>
            <a:off x="590400" y="1071720"/>
            <a:ext cx="8858400" cy="2214345"/>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Previous work.</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They all treat synthetic data as actual ones</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68</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136</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114</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138</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139</a:t>
            </a:r>
            <a:r>
              <a:rPr lang="en-US" sz="3200" b="0" i="0" u="none" strike="noStrike" kern="1200" dirty="0" smtClean="0">
                <a:ln>
                  <a:noFill/>
                </a:ln>
                <a:latin typeface="Liberation Serif" pitchFamily="18"/>
                <a:ea typeface="WenQuanYi Zen Hei" pitchFamily="2"/>
                <a:cs typeface="Lohit Hindi" pitchFamily="2"/>
              </a:rPr>
              <a:t>]</a:t>
            </a:r>
            <a:endParaRPr lang="en-US" sz="3200" b="0" i="0" u="none" strike="noStrike" kern="1200" dirty="0">
              <a:ln>
                <a:noFill/>
              </a:ln>
              <a:latin typeface="Liberation Serif" pitchFamily="18"/>
              <a:ea typeface="WenQuanYi Zen Hei" pitchFamily="2"/>
              <a:cs typeface="Lohit Hindi" pitchFamily="2"/>
            </a:endParaRP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37</a:t>
            </a:fld>
            <a:r>
              <a:rPr lang="mr-IN" smtClean="0"/>
              <a:t>/</a:t>
            </a:r>
            <a:endParaRPr lang="mr-I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extBox 1"/>
          <p:cNvSpPr txBox="1"/>
          <p:nvPr/>
        </p:nvSpPr>
        <p:spPr>
          <a:xfrm>
            <a:off x="594878" y="343101"/>
            <a:ext cx="8899964" cy="2214345"/>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The proposed </a:t>
            </a:r>
            <a:r>
              <a:rPr lang="en-US" sz="3200" b="1" i="0" u="none" strike="noStrike" kern="1200" dirty="0" smtClean="0">
                <a:ln>
                  <a:noFill/>
                </a:ln>
                <a:latin typeface="Liberation Serif" pitchFamily="18"/>
                <a:ea typeface="WenQuanYi Zen Hei" pitchFamily="2"/>
                <a:cs typeface="Lohit Hindi" pitchFamily="2"/>
              </a:rPr>
              <a:t>approach.</a:t>
            </a:r>
            <a:endParaRPr lang="en-US" sz="3200" b="1" i="0" u="none" strike="noStrike" kern="1200" dirty="0">
              <a:ln>
                <a:noFill/>
              </a:ln>
              <a:latin typeface="Liberation Serif" pitchFamily="18"/>
              <a:ea typeface="WenQuanYi Zen Hei" pitchFamily="2"/>
              <a:cs typeface="Lohit Hindi" pitchFamily="2"/>
            </a:endParaRPr>
          </a:p>
          <a:p>
            <a:pPr marL="457200" indent="-457200" hangingPunct="0">
              <a:lnSpc>
                <a:spcPct val="150000"/>
              </a:lnSpc>
              <a:buSzPct val="45000"/>
              <a:buFont typeface="Wingdings" charset="2"/>
              <a:buChar char="v"/>
            </a:pPr>
            <a:r>
              <a:rPr lang="en-US" sz="3200" b="0" i="0" u="none" strike="noStrike" kern="1200" dirty="0" smtClean="0">
                <a:ln>
                  <a:noFill/>
                </a:ln>
                <a:latin typeface="Liberation Serif" pitchFamily="18"/>
                <a:ea typeface="WenQuanYi Zen Hei" pitchFamily="2"/>
                <a:cs typeface="Lohit Hindi" pitchFamily="2"/>
              </a:rPr>
              <a:t>Design features that would be insensitive to differences between synthesized and actual data</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38</a:t>
            </a:fld>
            <a:r>
              <a:rPr lang="mr-IN" smtClean="0"/>
              <a:t>/</a:t>
            </a:r>
            <a:endParaRPr lang="mr-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78" y="2707505"/>
            <a:ext cx="8677275" cy="3143250"/>
          </a:xfrm>
          <a:prstGeom prst="rect">
            <a:avLst/>
          </a:prstGeom>
        </p:spPr>
      </p:pic>
      <p:sp>
        <p:nvSpPr>
          <p:cNvPr id="6" name="TextBox 5"/>
          <p:cNvSpPr txBox="1"/>
          <p:nvPr/>
        </p:nvSpPr>
        <p:spPr>
          <a:xfrm>
            <a:off x="1321219" y="5962124"/>
            <a:ext cx="7421880" cy="710216"/>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800" b="0" i="0" u="none" strike="noStrike" kern="1200" dirty="0" smtClean="0">
                <a:ln>
                  <a:noFill/>
                </a:ln>
                <a:latin typeface="Liberation Serif" pitchFamily="18"/>
                <a:ea typeface="WenQuanYi Zen Hei" pitchFamily="2"/>
                <a:cs typeface="Lohit Hindi" pitchFamily="2"/>
              </a:rPr>
              <a:t>Roof type classification from satellite images [21]</a:t>
            </a:r>
            <a:endParaRPr lang="en-US" sz="2800" b="0" i="0" u="none" strike="noStrike" kern="1200" dirty="0">
              <a:ln>
                <a:noFill/>
              </a:ln>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extBox 1"/>
          <p:cNvSpPr txBox="1"/>
          <p:nvPr/>
        </p:nvSpPr>
        <p:spPr>
          <a:xfrm>
            <a:off x="590400" y="572960"/>
            <a:ext cx="712769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Satellite image roof style classification.</a:t>
            </a:r>
          </a:p>
        </p:txBody>
      </p:sp>
      <p:grpSp>
        <p:nvGrpSpPr>
          <p:cNvPr id="16" name="Group 15"/>
          <p:cNvGrpSpPr/>
          <p:nvPr/>
        </p:nvGrpSpPr>
        <p:grpSpPr>
          <a:xfrm>
            <a:off x="1179840" y="1475479"/>
            <a:ext cx="7781280" cy="1905224"/>
            <a:chOff x="279179" y="1801800"/>
            <a:chExt cx="9483301" cy="2286000"/>
          </a:xfrm>
        </p:grpSpPr>
        <p:pic>
          <p:nvPicPr>
            <p:cNvPr id="3" name="Picture 2"/>
            <p:cNvPicPr>
              <a:picLocks noChangeAspect="1"/>
            </p:cNvPicPr>
            <p:nvPr/>
          </p:nvPicPr>
          <p:blipFill>
            <a:blip r:embed="rId3">
              <a:lum/>
              <a:alphaModFix/>
            </a:blip>
            <a:srcRect/>
            <a:stretch>
              <a:fillRect/>
            </a:stretch>
          </p:blipFill>
          <p:spPr>
            <a:xfrm>
              <a:off x="279179" y="1821240"/>
              <a:ext cx="4601880" cy="226656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5121000" y="1801800"/>
              <a:ext cx="4641480" cy="2286000"/>
            </a:xfrm>
            <a:prstGeom prst="rect">
              <a:avLst/>
            </a:prstGeom>
            <a:noFill/>
            <a:ln>
              <a:noFill/>
            </a:ln>
          </p:spPr>
        </p:pic>
      </p:grpSp>
      <p:sp>
        <p:nvSpPr>
          <p:cNvPr id="5" name="TextBox 4"/>
          <p:cNvSpPr txBox="1"/>
          <p:nvPr/>
        </p:nvSpPr>
        <p:spPr>
          <a:xfrm>
            <a:off x="2272001" y="3511536"/>
            <a:ext cx="1591631"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Actual data</a:t>
            </a:r>
          </a:p>
        </p:txBody>
      </p:sp>
      <p:sp>
        <p:nvSpPr>
          <p:cNvPr id="6" name="TextBox 5"/>
          <p:cNvSpPr txBox="1"/>
          <p:nvPr/>
        </p:nvSpPr>
        <p:spPr>
          <a:xfrm>
            <a:off x="5985551" y="3515932"/>
            <a:ext cx="1933904"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Synthetic data</a:t>
            </a:r>
          </a:p>
        </p:txBody>
      </p:sp>
      <p:sp>
        <p:nvSpPr>
          <p:cNvPr id="7" name="TextBox 6"/>
          <p:cNvSpPr txBox="1"/>
          <p:nvPr/>
        </p:nvSpPr>
        <p:spPr>
          <a:xfrm>
            <a:off x="590400" y="4356200"/>
            <a:ext cx="8062954" cy="2126180"/>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Features expected:</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Ignore small blobs in actual data.</a:t>
            </a:r>
            <a:endParaRPr lang="en-US" sz="3200" b="0" i="0" u="none" strike="noStrike" kern="1200" dirty="0">
              <a:ln>
                <a:noFill/>
              </a:ln>
              <a:latin typeface="Liberation Serif" pitchFamily="18"/>
              <a:ea typeface="WenQuanYi Zen Hei" pitchFamily="2"/>
              <a:cs typeface="Lohit Hindi" pitchFamily="2"/>
            </a:endParaRP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Highlight the most evident structure of roofs.</a:t>
            </a:r>
          </a:p>
        </p:txBody>
      </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39</a:t>
            </a:fld>
            <a:r>
              <a:rPr lang="mr-IN" smtClean="0"/>
              <a:t>/</a:t>
            </a:r>
            <a:endParaRPr lang="mr-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3" name="TextBox 2"/>
          <p:cNvSpPr txBox="1"/>
          <p:nvPr/>
        </p:nvSpPr>
        <p:spPr>
          <a:xfrm>
            <a:off x="365760" y="1148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Motivation</a:t>
            </a:r>
          </a:p>
        </p:txBody>
      </p:sp>
      <p:sp>
        <p:nvSpPr>
          <p:cNvPr id="4" name="TextBox 3"/>
          <p:cNvSpPr txBox="1"/>
          <p:nvPr/>
        </p:nvSpPr>
        <p:spPr>
          <a:xfrm>
            <a:off x="554400" y="818280"/>
            <a:ext cx="9376560" cy="325044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p:txBody>
      </p:sp>
      <p:sp>
        <p:nvSpPr>
          <p:cNvPr id="5" name="TextBox 4"/>
          <p:cNvSpPr txBox="1"/>
          <p:nvPr/>
        </p:nvSpPr>
        <p:spPr>
          <a:xfrm>
            <a:off x="448260" y="5764889"/>
            <a:ext cx="9193199"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latin typeface="Liberation Serif" pitchFamily="18"/>
              </a:defRPr>
            </a:pPr>
            <a:r>
              <a:rPr lang="en-US" sz="3200" b="0" i="0" u="none" strike="noStrike" kern="1200" dirty="0">
                <a:ln>
                  <a:noFill/>
                </a:ln>
                <a:latin typeface="Liberation Serif" pitchFamily="18"/>
                <a:ea typeface="WenQuanYi Zen Hei" pitchFamily="2"/>
                <a:cs typeface="Lohit Hindi" pitchFamily="2"/>
              </a:rPr>
              <a:t>Model complexity V.S. </a:t>
            </a:r>
            <a:r>
              <a:rPr lang="en-US" sz="3200" b="0" i="0" u="none" strike="noStrike" kern="1200" dirty="0" smtClean="0">
                <a:ln>
                  <a:noFill/>
                </a:ln>
                <a:latin typeface="Liberation Serif" pitchFamily="18"/>
                <a:ea typeface="WenQuanYi Zen Hei" pitchFamily="2"/>
                <a:cs typeface="Lohit Hindi" pitchFamily="2"/>
              </a:rPr>
              <a:t>Accuracy On ImageNet dataset</a:t>
            </a:r>
            <a:endParaRPr lang="en-US" sz="3200" b="0" i="0" u="none" strike="noStrike" kern="1200" dirty="0">
              <a:ln>
                <a:noFill/>
              </a:ln>
              <a:latin typeface="Liberation Serif" pitchFamily="18"/>
              <a:ea typeface="WenQuanYi Zen Hei" pitchFamily="2"/>
              <a:cs typeface="Lohit Hindi" pitchFamily="2"/>
            </a:endParaRPr>
          </a:p>
        </p:txBody>
      </p:sp>
      <p:pic>
        <p:nvPicPr>
          <p:cNvPr id="6" name="Picture 5"/>
          <p:cNvPicPr>
            <a:picLocks noChangeAspect="1"/>
          </p:cNvPicPr>
          <p:nvPr/>
        </p:nvPicPr>
        <p:blipFill>
          <a:blip r:embed="rId3">
            <a:lum/>
            <a:alphaModFix/>
          </a:blip>
          <a:srcRect/>
          <a:stretch>
            <a:fillRect/>
          </a:stretch>
        </p:blipFill>
        <p:spPr>
          <a:xfrm>
            <a:off x="1688399" y="1077480"/>
            <a:ext cx="6358320" cy="4500360"/>
          </a:xfrm>
          <a:prstGeom prst="rect">
            <a:avLst/>
          </a:prstGeom>
          <a:noFill/>
          <a:ln>
            <a:noFill/>
          </a:ln>
        </p:spPr>
      </p:pic>
      <p:sp>
        <p:nvSpPr>
          <p:cNvPr id="7" name="TextBox 6"/>
          <p:cNvSpPr txBox="1"/>
          <p:nvPr/>
        </p:nvSpPr>
        <p:spPr>
          <a:xfrm>
            <a:off x="3361679" y="6859440"/>
            <a:ext cx="7336800" cy="7300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1200">
                <a:latin typeface="Liberation Serif" pitchFamily="18"/>
              </a:defRPr>
            </a:pPr>
            <a:r>
              <a:rPr lang="en-US" sz="1200" b="0" i="0" u="none" strike="noStrike" kern="1200" dirty="0">
                <a:ln>
                  <a:noFill/>
                </a:ln>
                <a:latin typeface="Liberation Serif" pitchFamily="18"/>
                <a:ea typeface="WenQuanYi Zen Hei" pitchFamily="2"/>
                <a:cs typeface="Lohit Hindi" pitchFamily="2"/>
              </a:rPr>
              <a:t>Fig cited from: A. </a:t>
            </a:r>
            <a:r>
              <a:rPr lang="en-US" sz="1200" b="0" i="0" u="none" strike="noStrike" kern="1200" dirty="0" err="1">
                <a:ln>
                  <a:noFill/>
                </a:ln>
                <a:latin typeface="Liberation Serif" pitchFamily="18"/>
                <a:ea typeface="WenQuanYi Zen Hei" pitchFamily="2"/>
                <a:cs typeface="Lohit Hindi" pitchFamily="2"/>
              </a:rPr>
              <a:t>Canziani</a:t>
            </a:r>
            <a:r>
              <a:rPr lang="en-US" sz="1200" b="0" i="0" u="none" strike="noStrike" kern="1200" dirty="0">
                <a:ln>
                  <a:noFill/>
                </a:ln>
                <a:latin typeface="Liberation Serif" pitchFamily="18"/>
                <a:ea typeface="WenQuanYi Zen Hei" pitchFamily="2"/>
                <a:cs typeface="Lohit Hindi" pitchFamily="2"/>
              </a:rPr>
              <a:t> etc. An analysis of deep neural network models for </a:t>
            </a:r>
            <a:r>
              <a:rPr lang="en-US" sz="1200" b="0" i="0" u="none" strike="noStrike" kern="1200" dirty="0" err="1">
                <a:ln>
                  <a:noFill/>
                </a:ln>
                <a:latin typeface="Liberation Serif" pitchFamily="18"/>
                <a:ea typeface="WenQuanYi Zen Hei" pitchFamily="2"/>
                <a:cs typeface="Lohit Hindi" pitchFamily="2"/>
              </a:rPr>
              <a:t>prectical</a:t>
            </a:r>
            <a:r>
              <a:rPr lang="en-US" sz="1200" b="0" i="0" u="none" strike="noStrike" kern="1200" dirty="0">
                <a:ln>
                  <a:noFill/>
                </a:ln>
                <a:latin typeface="Liberation Serif" pitchFamily="18"/>
                <a:ea typeface="WenQuanYi Zen Hei" pitchFamily="2"/>
                <a:cs typeface="Lohit Hindi" pitchFamily="2"/>
              </a:rPr>
              <a:t> applications, 2017</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a:t>
            </a:fld>
            <a:r>
              <a:rPr lang="mr-IN" smtClean="0"/>
              <a:t>/</a:t>
            </a:r>
            <a:endParaRPr lang="mr-I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extBox 1"/>
          <p:cNvSpPr txBox="1"/>
          <p:nvPr/>
        </p:nvSpPr>
        <p:spPr>
          <a:xfrm>
            <a:off x="590400" y="700120"/>
            <a:ext cx="8858400" cy="2922167"/>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We proposed a feature called Histogram of Ray (HOR) in </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21</a:t>
            </a:r>
            <a:r>
              <a:rPr lang="en-US" sz="3200" b="0" i="0" u="none" strike="noStrike" kern="1200" dirty="0" smtClean="0">
                <a:ln>
                  <a:noFill/>
                </a:ln>
                <a:latin typeface="Liberation Serif" pitchFamily="18"/>
                <a:ea typeface="WenQuanYi Zen Hei" pitchFamily="2"/>
                <a:cs typeface="Lohit Hindi" pitchFamily="2"/>
              </a:rPr>
              <a:t>]</a:t>
            </a:r>
            <a:r>
              <a:rPr lang="en-US" sz="3200" dirty="0">
                <a:latin typeface="Liberation Serif" pitchFamily="18"/>
                <a:ea typeface="WenQuanYi Zen Hei" pitchFamily="2"/>
                <a:cs typeface="Lohit Hindi" pitchFamily="2"/>
              </a:rPr>
              <a:t> </a:t>
            </a:r>
            <a:r>
              <a:rPr lang="en-US" sz="3200" dirty="0" smtClean="0">
                <a:latin typeface="Liberation Serif" pitchFamily="18"/>
                <a:ea typeface="WenQuanYi Zen Hei" pitchFamily="2"/>
                <a:cs typeface="Lohit Hindi" pitchFamily="2"/>
              </a:rPr>
              <a:t>to </a:t>
            </a:r>
            <a:r>
              <a:rPr lang="en-US" sz="3200" dirty="0">
                <a:latin typeface="Liberation Serif" pitchFamily="18"/>
                <a:ea typeface="WenQuanYi Zen Hei" pitchFamily="2"/>
                <a:cs typeface="Lohit Hindi" pitchFamily="2"/>
              </a:rPr>
              <a:t>h</a:t>
            </a:r>
            <a:r>
              <a:rPr lang="en-US" sz="3200" b="0" i="0" u="none" strike="noStrike" kern="1200" dirty="0" smtClean="0">
                <a:ln>
                  <a:noFill/>
                </a:ln>
                <a:latin typeface="Liberation Serif" pitchFamily="18"/>
                <a:ea typeface="WenQuanYi Zen Hei" pitchFamily="2"/>
                <a:cs typeface="Lohit Hindi" pitchFamily="2"/>
              </a:rPr>
              <a:t>ighlight </a:t>
            </a:r>
            <a:r>
              <a:rPr lang="en-US" sz="3200" b="0" i="0" u="none" strike="noStrike" kern="1200" dirty="0">
                <a:ln>
                  <a:noFill/>
                </a:ln>
                <a:latin typeface="Liberation Serif" pitchFamily="18"/>
                <a:ea typeface="WenQuanYi Zen Hei" pitchFamily="2"/>
                <a:cs typeface="Lohit Hindi" pitchFamily="2"/>
              </a:rPr>
              <a:t>edge length and </a:t>
            </a:r>
            <a:r>
              <a:rPr lang="en-US" sz="3200" b="0" i="0" u="none" strike="noStrike" kern="1200" dirty="0" smtClean="0">
                <a:ln>
                  <a:noFill/>
                </a:ln>
                <a:latin typeface="Liberation Serif" pitchFamily="18"/>
                <a:ea typeface="WenQuanYi Zen Hei" pitchFamily="2"/>
                <a:cs typeface="Lohit Hindi" pitchFamily="2"/>
              </a:rPr>
              <a:t>direction.</a:t>
            </a:r>
            <a:endParaRPr lang="en-US" sz="3200" b="0" i="0" u="none" strike="noStrike" kern="1200" dirty="0">
              <a:ln>
                <a:noFill/>
              </a:ln>
              <a:latin typeface="Liberation Serif" pitchFamily="18"/>
              <a:ea typeface="WenQuanYi Zen Hei" pitchFamily="2"/>
              <a:cs typeface="Lohit Hindi" pitchFamily="2"/>
            </a:endParaRP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Translation, scale, rotation invariant.</a:t>
            </a:r>
          </a:p>
        </p:txBody>
      </p:sp>
      <p:pic>
        <p:nvPicPr>
          <p:cNvPr id="3" name="Picture 2"/>
          <p:cNvPicPr>
            <a:picLocks noChangeAspect="1"/>
          </p:cNvPicPr>
          <p:nvPr/>
        </p:nvPicPr>
        <p:blipFill>
          <a:blip r:embed="rId3">
            <a:lum/>
            <a:alphaModFix/>
          </a:blip>
          <a:srcRect/>
          <a:stretch>
            <a:fillRect/>
          </a:stretch>
        </p:blipFill>
        <p:spPr>
          <a:xfrm>
            <a:off x="1408980" y="3807164"/>
            <a:ext cx="7221240" cy="3074399"/>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40</a:t>
            </a:fld>
            <a:r>
              <a:rPr lang="mr-IN" smtClean="0"/>
              <a:t>/</a:t>
            </a:r>
            <a:endParaRPr lang="mr-I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extBox 1"/>
          <p:cNvSpPr txBox="1"/>
          <p:nvPr/>
        </p:nvSpPr>
        <p:spPr>
          <a:xfrm>
            <a:off x="590400" y="777613"/>
            <a:ext cx="892793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Compare with several well-known image features:</a:t>
            </a:r>
          </a:p>
        </p:txBody>
      </p:sp>
      <p:pic>
        <p:nvPicPr>
          <p:cNvPr id="3" name="Picture 2"/>
          <p:cNvPicPr>
            <a:picLocks noChangeAspect="1"/>
          </p:cNvPicPr>
          <p:nvPr/>
        </p:nvPicPr>
        <p:blipFill rotWithShape="1">
          <a:blip r:embed="rId3">
            <a:lum/>
            <a:alphaModFix/>
          </a:blip>
          <a:srcRect r="1049" b="12737"/>
          <a:stretch/>
        </p:blipFill>
        <p:spPr>
          <a:xfrm>
            <a:off x="1097280" y="1798213"/>
            <a:ext cx="7860740" cy="3440214"/>
          </a:xfrm>
          <a:prstGeom prst="rect">
            <a:avLst/>
          </a:prstGeom>
          <a:noFill/>
          <a:ln>
            <a:noFill/>
          </a:ln>
        </p:spPr>
      </p:pic>
      <p:sp>
        <p:nvSpPr>
          <p:cNvPr id="5" name="TextBox 4"/>
          <p:cNvSpPr txBox="1"/>
          <p:nvPr/>
        </p:nvSpPr>
        <p:spPr>
          <a:xfrm>
            <a:off x="3412607" y="5688013"/>
            <a:ext cx="4147587"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F1 score of classification results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41</a:t>
            </a:fld>
            <a:r>
              <a:rPr lang="mr-IN" smtClean="0"/>
              <a:t>/</a:t>
            </a:r>
            <a:endParaRPr lang="mr-I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42</a:t>
            </a:fld>
            <a:r>
              <a:rPr lang="mr-IN" smtClean="0"/>
              <a:t>/</a:t>
            </a:r>
            <a:endParaRPr lang="mr-I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extBox 1"/>
          <p:cNvSpPr txBox="1"/>
          <p:nvPr/>
        </p:nvSpPr>
        <p:spPr>
          <a:xfrm>
            <a:off x="366480" y="11666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Eliminate Synthetic Gap</a:t>
            </a:r>
          </a:p>
        </p:txBody>
      </p:sp>
      <p:pic>
        <p:nvPicPr>
          <p:cNvPr id="5" name="Picture 4"/>
          <p:cNvPicPr>
            <a:picLocks noChangeAspect="1"/>
          </p:cNvPicPr>
          <p:nvPr/>
        </p:nvPicPr>
        <p:blipFill>
          <a:blip r:embed="rId3">
            <a:lum/>
            <a:alphaModFix/>
          </a:blip>
          <a:srcRect/>
          <a:stretch>
            <a:fillRect/>
          </a:stretch>
        </p:blipFill>
        <p:spPr>
          <a:xfrm>
            <a:off x="290880" y="2490480"/>
            <a:ext cx="5516640" cy="2447280"/>
          </a:xfrm>
          <a:prstGeom prst="rect">
            <a:avLst/>
          </a:prstGeom>
          <a:noFill/>
          <a:ln>
            <a:noFill/>
          </a:ln>
        </p:spPr>
      </p:pic>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43</a:t>
            </a:fld>
            <a:r>
              <a:rPr lang="mr-IN" smtClean="0"/>
              <a:t>/</a:t>
            </a:r>
            <a:endParaRPr lang="mr-I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520" y="1915011"/>
            <a:ext cx="4186332" cy="3709936"/>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extBox 1"/>
          <p:cNvSpPr txBox="1"/>
          <p:nvPr/>
        </p:nvSpPr>
        <p:spPr>
          <a:xfrm>
            <a:off x="590400" y="1073520"/>
            <a:ext cx="9121636" cy="4337811"/>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Previous work.</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Eliminate distribution means in Kernel Reproducing Hilbert Space (KRHS). [12][46]</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Subspace alignment. [35][24]</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Deep neural network using KRHS as domain loss. [32][19]</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44</a:t>
            </a:fld>
            <a:r>
              <a:rPr lang="mr-IN" smtClean="0"/>
              <a:t>/</a:t>
            </a:r>
            <a:endParaRPr lang="mr-I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extBox 1"/>
          <p:cNvSpPr txBox="1"/>
          <p:nvPr/>
        </p:nvSpPr>
        <p:spPr>
          <a:xfrm>
            <a:off x="590400" y="1073520"/>
            <a:ext cx="8667029"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smtClean="0">
                <a:latin typeface="Liberation Serif" pitchFamily="18"/>
                <a:ea typeface="WenQuanYi Zen Hei" pitchFamily="2"/>
                <a:cs typeface="Lohit Hindi" pitchFamily="2"/>
              </a:rPr>
              <a:t>I proposed </a:t>
            </a:r>
            <a:r>
              <a:rPr lang="en-US" sz="3200" b="0" i="0" u="none" strike="noStrike" kern="1200" smtClean="0">
                <a:ln>
                  <a:noFill/>
                </a:ln>
                <a:latin typeface="Liberation Serif" pitchFamily="18"/>
                <a:ea typeface="WenQuanYi Zen Hei" pitchFamily="2"/>
                <a:cs typeface="Lohit Hindi" pitchFamily="2"/>
              </a:rPr>
              <a:t>Multi-Channel </a:t>
            </a:r>
            <a:r>
              <a:rPr lang="en-US" sz="3200" b="0" i="0" u="none" strike="noStrike" kern="1200" dirty="0" err="1">
                <a:ln>
                  <a:noFill/>
                </a:ln>
                <a:latin typeface="Liberation Serif" pitchFamily="18"/>
                <a:ea typeface="WenQuanYi Zen Hei" pitchFamily="2"/>
                <a:cs typeface="Lohit Hindi" pitchFamily="2"/>
              </a:rPr>
              <a:t>Autoencoder</a:t>
            </a:r>
            <a:r>
              <a:rPr lang="en-US" sz="3200" b="0" i="0" u="none" strike="noStrike" kern="1200" dirty="0">
                <a:ln>
                  <a:noFill/>
                </a:ln>
                <a:latin typeface="Liberation Serif" pitchFamily="18"/>
                <a:ea typeface="WenQuanYi Zen Hei" pitchFamily="2"/>
                <a:cs typeface="Lohit Hindi" pitchFamily="2"/>
              </a:rPr>
              <a:t> (MCAE)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45</a:t>
            </a:fld>
            <a:r>
              <a:rPr lang="mr-IN" smtClean="0"/>
              <a:t>/</a:t>
            </a:r>
            <a:endParaRPr lang="mr-I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pic>
        <p:nvPicPr>
          <p:cNvPr id="3" name="Picture 2"/>
          <p:cNvPicPr>
            <a:picLocks noChangeAspect="1"/>
          </p:cNvPicPr>
          <p:nvPr/>
        </p:nvPicPr>
        <p:blipFill>
          <a:blip r:embed="rId3">
            <a:lum/>
            <a:alphaModFix/>
          </a:blip>
          <a:srcRect/>
          <a:stretch>
            <a:fillRect/>
          </a:stretch>
        </p:blipFill>
        <p:spPr>
          <a:xfrm>
            <a:off x="932478" y="1730786"/>
            <a:ext cx="4181841" cy="423828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46</a:t>
            </a:fld>
            <a:r>
              <a:rPr lang="mr-IN" smtClean="0"/>
              <a:t>/</a:t>
            </a:r>
            <a:endParaRPr lang="mr-IN"/>
          </a:p>
        </p:txBody>
      </p:sp>
      <p:sp>
        <p:nvSpPr>
          <p:cNvPr id="7" name="TextBox 6"/>
          <p:cNvSpPr txBox="1"/>
          <p:nvPr/>
        </p:nvSpPr>
        <p:spPr>
          <a:xfrm>
            <a:off x="590400" y="305358"/>
            <a:ext cx="904783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dirty="0" smtClean="0">
                <a:latin typeface="Liberation Serif" pitchFamily="18"/>
                <a:ea typeface="WenQuanYi Zen Hei" pitchFamily="2"/>
                <a:cs typeface="Lohit Hindi" pitchFamily="2"/>
              </a:rPr>
              <a:t>I proposed </a:t>
            </a:r>
            <a:r>
              <a:rPr lang="en-US" sz="3200" b="1" i="0" u="none" strike="noStrike" kern="1200" dirty="0" smtClean="0">
                <a:ln>
                  <a:noFill/>
                </a:ln>
                <a:latin typeface="Liberation Serif" pitchFamily="18"/>
                <a:ea typeface="WenQuanYi Zen Hei" pitchFamily="2"/>
                <a:cs typeface="Lohit Hindi" pitchFamily="2"/>
              </a:rPr>
              <a:t>Multi-Channel </a:t>
            </a:r>
            <a:r>
              <a:rPr lang="en-US" sz="3200" b="1" i="0" u="none" strike="noStrike" kern="1200" dirty="0" err="1">
                <a:ln>
                  <a:noFill/>
                </a:ln>
                <a:latin typeface="Liberation Serif" pitchFamily="18"/>
                <a:ea typeface="WenQuanYi Zen Hei" pitchFamily="2"/>
                <a:cs typeface="Lohit Hindi" pitchFamily="2"/>
              </a:rPr>
              <a:t>Autoencoder</a:t>
            </a:r>
            <a:r>
              <a:rPr lang="en-US" sz="3200" b="1" i="0" u="none" strike="noStrike" kern="1200" dirty="0">
                <a:ln>
                  <a:noFill/>
                </a:ln>
                <a:latin typeface="Liberation Serif" pitchFamily="18"/>
                <a:ea typeface="WenQuanYi Zen Hei" pitchFamily="2"/>
                <a:cs typeface="Lohit Hindi" pitchFamily="2"/>
              </a:rPr>
              <a:t> (MCAE)</a:t>
            </a:r>
          </a:p>
        </p:txBody>
      </p:sp>
      <p:grpSp>
        <p:nvGrpSpPr>
          <p:cNvPr id="5" name="Group 4"/>
          <p:cNvGrpSpPr/>
          <p:nvPr/>
        </p:nvGrpSpPr>
        <p:grpSpPr>
          <a:xfrm>
            <a:off x="5207339" y="1730786"/>
            <a:ext cx="4137961" cy="4029934"/>
            <a:chOff x="5341319" y="1730786"/>
            <a:chExt cx="3883681" cy="3729600"/>
          </a:xfrm>
        </p:grpSpPr>
        <p:sp>
          <p:nvSpPr>
            <p:cNvPr id="8" name="Freeform: Shape 4"/>
            <p:cNvSpPr/>
            <p:nvPr/>
          </p:nvSpPr>
          <p:spPr>
            <a:xfrm>
              <a:off x="7227720" y="488078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5"/>
            <p:cNvSpPr/>
            <p:nvPr/>
          </p:nvSpPr>
          <p:spPr>
            <a:xfrm>
              <a:off x="722772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6"/>
            <p:cNvSpPr/>
            <p:nvPr/>
          </p:nvSpPr>
          <p:spPr>
            <a:xfrm>
              <a:off x="749628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7"/>
            <p:cNvSpPr/>
            <p:nvPr/>
          </p:nvSpPr>
          <p:spPr>
            <a:xfrm>
              <a:off x="6383880" y="4880786"/>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8"/>
            <p:cNvSpPr/>
            <p:nvPr/>
          </p:nvSpPr>
          <p:spPr>
            <a:xfrm>
              <a:off x="63838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9"/>
            <p:cNvSpPr/>
            <p:nvPr/>
          </p:nvSpPr>
          <p:spPr>
            <a:xfrm>
              <a:off x="665064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0"/>
            <p:cNvSpPr/>
            <p:nvPr/>
          </p:nvSpPr>
          <p:spPr>
            <a:xfrm>
              <a:off x="6367320" y="328202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1"/>
            <p:cNvSpPr/>
            <p:nvPr/>
          </p:nvSpPr>
          <p:spPr>
            <a:xfrm>
              <a:off x="6367320" y="32820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2"/>
            <p:cNvSpPr/>
            <p:nvPr/>
          </p:nvSpPr>
          <p:spPr>
            <a:xfrm>
              <a:off x="6634440" y="35502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3"/>
            <p:cNvSpPr/>
            <p:nvPr/>
          </p:nvSpPr>
          <p:spPr>
            <a:xfrm>
              <a:off x="7459199" y="328202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4"/>
            <p:cNvSpPr/>
            <p:nvPr/>
          </p:nvSpPr>
          <p:spPr>
            <a:xfrm>
              <a:off x="7459199" y="32820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15"/>
            <p:cNvSpPr/>
            <p:nvPr/>
          </p:nvSpPr>
          <p:spPr>
            <a:xfrm>
              <a:off x="7727400" y="3548785"/>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16"/>
            <p:cNvSpPr/>
            <p:nvPr/>
          </p:nvSpPr>
          <p:spPr>
            <a:xfrm>
              <a:off x="7141680"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17"/>
            <p:cNvSpPr/>
            <p:nvPr/>
          </p:nvSpPr>
          <p:spPr>
            <a:xfrm>
              <a:off x="71416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18"/>
            <p:cNvSpPr/>
            <p:nvPr/>
          </p:nvSpPr>
          <p:spPr>
            <a:xfrm>
              <a:off x="7408799"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19"/>
            <p:cNvSpPr/>
            <p:nvPr/>
          </p:nvSpPr>
          <p:spPr>
            <a:xfrm>
              <a:off x="6287759"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0"/>
            <p:cNvSpPr/>
            <p:nvPr/>
          </p:nvSpPr>
          <p:spPr>
            <a:xfrm>
              <a:off x="6287759"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1"/>
            <p:cNvSpPr/>
            <p:nvPr/>
          </p:nvSpPr>
          <p:spPr>
            <a:xfrm>
              <a:off x="655452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2"/>
            <p:cNvSpPr/>
            <p:nvPr/>
          </p:nvSpPr>
          <p:spPr>
            <a:xfrm>
              <a:off x="6607800" y="173510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3"/>
            <p:cNvSpPr/>
            <p:nvPr/>
          </p:nvSpPr>
          <p:spPr>
            <a:xfrm>
              <a:off x="6607800" y="17351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4"/>
            <p:cNvSpPr/>
            <p:nvPr/>
          </p:nvSpPr>
          <p:spPr>
            <a:xfrm>
              <a:off x="6874920"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25"/>
            <p:cNvSpPr/>
            <p:nvPr/>
          </p:nvSpPr>
          <p:spPr>
            <a:xfrm>
              <a:off x="5768280" y="173510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26"/>
            <p:cNvSpPr/>
            <p:nvPr/>
          </p:nvSpPr>
          <p:spPr>
            <a:xfrm>
              <a:off x="5768280" y="17351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27"/>
            <p:cNvSpPr/>
            <p:nvPr/>
          </p:nvSpPr>
          <p:spPr>
            <a:xfrm>
              <a:off x="6037199"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28"/>
            <p:cNvSpPr/>
            <p:nvPr/>
          </p:nvSpPr>
          <p:spPr>
            <a:xfrm>
              <a:off x="8078760" y="173366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29"/>
            <p:cNvSpPr/>
            <p:nvPr/>
          </p:nvSpPr>
          <p:spPr>
            <a:xfrm>
              <a:off x="8078760"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0"/>
            <p:cNvSpPr/>
            <p:nvPr/>
          </p:nvSpPr>
          <p:spPr>
            <a:xfrm>
              <a:off x="8345879" y="200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1"/>
            <p:cNvSpPr/>
            <p:nvPr/>
          </p:nvSpPr>
          <p:spPr>
            <a:xfrm>
              <a:off x="7239599" y="173366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2"/>
            <p:cNvSpPr/>
            <p:nvPr/>
          </p:nvSpPr>
          <p:spPr>
            <a:xfrm>
              <a:off x="7239599"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3"/>
            <p:cNvSpPr/>
            <p:nvPr/>
          </p:nvSpPr>
          <p:spPr>
            <a:xfrm>
              <a:off x="7507800"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flipV="1">
              <a:off x="5903279" y="2001866"/>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flipV="1">
              <a:off x="6501239" y="2001866"/>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H="1" flipV="1">
              <a:off x="5903279" y="2001866"/>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flipV="1">
              <a:off x="6742800" y="2001866"/>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H="1">
              <a:off x="6501239" y="2001866"/>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flipH="1">
              <a:off x="6501239" y="2000786"/>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a:off x="7374600" y="2001866"/>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Straight Connector 46"/>
            <p:cNvSpPr/>
            <p:nvPr/>
          </p:nvSpPr>
          <p:spPr>
            <a:xfrm flipV="1">
              <a:off x="7594199" y="2000786"/>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Straight Connector 47"/>
            <p:cNvSpPr/>
            <p:nvPr/>
          </p:nvSpPr>
          <p:spPr>
            <a:xfrm flipH="1">
              <a:off x="6422399" y="3550226"/>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Straight Connector 48"/>
            <p:cNvSpPr/>
            <p:nvPr/>
          </p:nvSpPr>
          <p:spPr>
            <a:xfrm flipV="1">
              <a:off x="6422399" y="3548785"/>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Straight Connector 49"/>
            <p:cNvSpPr/>
            <p:nvPr/>
          </p:nvSpPr>
          <p:spPr>
            <a:xfrm>
              <a:off x="6501239" y="3550226"/>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Straight Connector 50"/>
            <p:cNvSpPr/>
            <p:nvPr/>
          </p:nvSpPr>
          <p:spPr>
            <a:xfrm flipV="1">
              <a:off x="7276680" y="3548785"/>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TextBox 51"/>
            <p:cNvSpPr txBox="1"/>
            <p:nvPr/>
          </p:nvSpPr>
          <p:spPr>
            <a:xfrm>
              <a:off x="7780680" y="3964226"/>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7878600" y="4048106"/>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54" name="TextBox 53"/>
            <p:cNvSpPr txBox="1"/>
            <p:nvPr/>
          </p:nvSpPr>
          <p:spPr>
            <a:xfrm>
              <a:off x="5556600" y="2685866"/>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5" name="TextBox 54"/>
            <p:cNvSpPr txBox="1"/>
            <p:nvPr/>
          </p:nvSpPr>
          <p:spPr>
            <a:xfrm>
              <a:off x="5666040" y="2797106"/>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6" name="TextBox 55"/>
            <p:cNvSpPr txBox="1"/>
            <p:nvPr/>
          </p:nvSpPr>
          <p:spPr>
            <a:xfrm>
              <a:off x="5666040" y="2641226"/>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7" name="TextBox 56"/>
            <p:cNvSpPr txBox="1"/>
            <p:nvPr/>
          </p:nvSpPr>
          <p:spPr>
            <a:xfrm>
              <a:off x="8148600" y="2736266"/>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8" name="TextBox 57"/>
            <p:cNvSpPr txBox="1"/>
            <p:nvPr/>
          </p:nvSpPr>
          <p:spPr>
            <a:xfrm>
              <a:off x="8260200" y="2847866"/>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9" name="TextBox 58"/>
            <p:cNvSpPr txBox="1"/>
            <p:nvPr/>
          </p:nvSpPr>
          <p:spPr>
            <a:xfrm>
              <a:off x="8260200" y="2691986"/>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60" name="TextBox 59"/>
            <p:cNvSpPr txBox="1"/>
            <p:nvPr/>
          </p:nvSpPr>
          <p:spPr>
            <a:xfrm>
              <a:off x="5965559" y="5161226"/>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61" name="TextBox 60"/>
            <p:cNvSpPr txBox="1"/>
            <p:nvPr/>
          </p:nvSpPr>
          <p:spPr>
            <a:xfrm>
              <a:off x="6041520" y="5214866"/>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62" name="TextBox 61"/>
            <p:cNvSpPr txBox="1"/>
            <p:nvPr/>
          </p:nvSpPr>
          <p:spPr>
            <a:xfrm>
              <a:off x="7205760" y="5156546"/>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63" name="Freeform: Shape 57"/>
            <p:cNvSpPr/>
            <p:nvPr/>
          </p:nvSpPr>
          <p:spPr>
            <a:xfrm>
              <a:off x="6208920" y="1730786"/>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58"/>
            <p:cNvSpPr/>
            <p:nvPr/>
          </p:nvSpPr>
          <p:spPr>
            <a:xfrm>
              <a:off x="6208920"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59"/>
            <p:cNvSpPr/>
            <p:nvPr/>
          </p:nvSpPr>
          <p:spPr>
            <a:xfrm>
              <a:off x="647604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flipV="1">
              <a:off x="6342120" y="1997906"/>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flipV="1">
              <a:off x="6342120" y="1997906"/>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2"/>
            <p:cNvSpPr/>
            <p:nvPr/>
          </p:nvSpPr>
          <p:spPr>
            <a:xfrm>
              <a:off x="7659360" y="173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3"/>
            <p:cNvSpPr/>
            <p:nvPr/>
          </p:nvSpPr>
          <p:spPr>
            <a:xfrm>
              <a:off x="7659360"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4"/>
            <p:cNvSpPr/>
            <p:nvPr/>
          </p:nvSpPr>
          <p:spPr>
            <a:xfrm>
              <a:off x="792792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Straight Connector 70"/>
            <p:cNvSpPr/>
            <p:nvPr/>
          </p:nvSpPr>
          <p:spPr>
            <a:xfrm flipH="1">
              <a:off x="7594199" y="1997906"/>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a:off x="6501239" y="1997906"/>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67"/>
            <p:cNvSpPr/>
            <p:nvPr/>
          </p:nvSpPr>
          <p:spPr>
            <a:xfrm>
              <a:off x="6940080" y="327914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68"/>
            <p:cNvSpPr/>
            <p:nvPr/>
          </p:nvSpPr>
          <p:spPr>
            <a:xfrm>
              <a:off x="6940080" y="327914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69"/>
            <p:cNvSpPr/>
            <p:nvPr/>
          </p:nvSpPr>
          <p:spPr>
            <a:xfrm>
              <a:off x="6940080" y="32791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0"/>
            <p:cNvSpPr/>
            <p:nvPr/>
          </p:nvSpPr>
          <p:spPr>
            <a:xfrm>
              <a:off x="7206840" y="3545905"/>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flipV="1">
              <a:off x="5903279" y="2001866"/>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flipV="1">
              <a:off x="5903279" y="2001866"/>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flipH="1" flipV="1">
              <a:off x="6742800" y="2001866"/>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Straight Connector 79"/>
            <p:cNvSpPr/>
            <p:nvPr/>
          </p:nvSpPr>
          <p:spPr>
            <a:xfrm flipH="1">
              <a:off x="7073640" y="2001866"/>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Straight Connector 80"/>
            <p:cNvSpPr/>
            <p:nvPr/>
          </p:nvSpPr>
          <p:spPr>
            <a:xfrm flipH="1">
              <a:off x="7073640" y="1997906"/>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Straight Connector 81"/>
            <p:cNvSpPr/>
            <p:nvPr/>
          </p:nvSpPr>
          <p:spPr>
            <a:xfrm flipH="1">
              <a:off x="7073640" y="2000786"/>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Straight Connector 82"/>
            <p:cNvSpPr/>
            <p:nvPr/>
          </p:nvSpPr>
          <p:spPr>
            <a:xfrm flipH="1">
              <a:off x="6422399" y="3545905"/>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Straight Connector 83"/>
            <p:cNvSpPr/>
            <p:nvPr/>
          </p:nvSpPr>
          <p:spPr>
            <a:xfrm>
              <a:off x="7073640" y="3545905"/>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79"/>
            <p:cNvSpPr/>
            <p:nvPr/>
          </p:nvSpPr>
          <p:spPr>
            <a:xfrm>
              <a:off x="680040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0"/>
            <p:cNvSpPr/>
            <p:nvPr/>
          </p:nvSpPr>
          <p:spPr>
            <a:xfrm>
              <a:off x="680040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1"/>
            <p:cNvSpPr/>
            <p:nvPr/>
          </p:nvSpPr>
          <p:spPr>
            <a:xfrm>
              <a:off x="706896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2"/>
            <p:cNvSpPr/>
            <p:nvPr/>
          </p:nvSpPr>
          <p:spPr>
            <a:xfrm>
              <a:off x="671472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3"/>
            <p:cNvSpPr/>
            <p:nvPr/>
          </p:nvSpPr>
          <p:spPr>
            <a:xfrm>
              <a:off x="671472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4"/>
            <p:cNvSpPr/>
            <p:nvPr/>
          </p:nvSpPr>
          <p:spPr>
            <a:xfrm>
              <a:off x="6981480" y="51489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Straight Connector 90"/>
            <p:cNvSpPr/>
            <p:nvPr/>
          </p:nvSpPr>
          <p:spPr>
            <a:xfrm flipH="1">
              <a:off x="6849720" y="3545905"/>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Straight Connector 91"/>
            <p:cNvSpPr/>
            <p:nvPr/>
          </p:nvSpPr>
          <p:spPr>
            <a:xfrm flipV="1">
              <a:off x="6849720" y="3548785"/>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Straight Connector 92"/>
            <p:cNvSpPr/>
            <p:nvPr/>
          </p:nvSpPr>
          <p:spPr>
            <a:xfrm>
              <a:off x="6501239" y="3550226"/>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88"/>
            <p:cNvSpPr/>
            <p:nvPr/>
          </p:nvSpPr>
          <p:spPr>
            <a:xfrm>
              <a:off x="765468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89"/>
            <p:cNvSpPr/>
            <p:nvPr/>
          </p:nvSpPr>
          <p:spPr>
            <a:xfrm>
              <a:off x="76546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0"/>
            <p:cNvSpPr/>
            <p:nvPr/>
          </p:nvSpPr>
          <p:spPr>
            <a:xfrm>
              <a:off x="792324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1"/>
            <p:cNvSpPr/>
            <p:nvPr/>
          </p:nvSpPr>
          <p:spPr>
            <a:xfrm>
              <a:off x="7569000"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2"/>
            <p:cNvSpPr/>
            <p:nvPr/>
          </p:nvSpPr>
          <p:spPr>
            <a:xfrm>
              <a:off x="756900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3"/>
            <p:cNvSpPr/>
            <p:nvPr/>
          </p:nvSpPr>
          <p:spPr>
            <a:xfrm>
              <a:off x="7835760" y="51489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Straight Connector 99"/>
            <p:cNvSpPr/>
            <p:nvPr/>
          </p:nvSpPr>
          <p:spPr>
            <a:xfrm flipH="1" flipV="1">
              <a:off x="7594199" y="3548785"/>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Straight Connector 100"/>
            <p:cNvSpPr/>
            <p:nvPr/>
          </p:nvSpPr>
          <p:spPr>
            <a:xfrm>
              <a:off x="7071840" y="3545905"/>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Straight Connector 101"/>
            <p:cNvSpPr/>
            <p:nvPr/>
          </p:nvSpPr>
          <p:spPr>
            <a:xfrm>
              <a:off x="6501239" y="3548785"/>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97"/>
            <p:cNvSpPr/>
            <p:nvPr/>
          </p:nvSpPr>
          <p:spPr>
            <a:xfrm>
              <a:off x="5341319" y="173078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98"/>
            <p:cNvSpPr/>
            <p:nvPr/>
          </p:nvSpPr>
          <p:spPr>
            <a:xfrm>
              <a:off x="5341319"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99"/>
            <p:cNvSpPr/>
            <p:nvPr/>
          </p:nvSpPr>
          <p:spPr>
            <a:xfrm>
              <a:off x="560844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0"/>
            <p:cNvSpPr/>
            <p:nvPr/>
          </p:nvSpPr>
          <p:spPr>
            <a:xfrm>
              <a:off x="8457120" y="173366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1"/>
            <p:cNvSpPr/>
            <p:nvPr/>
          </p:nvSpPr>
          <p:spPr>
            <a:xfrm>
              <a:off x="8457120"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H="1" flipV="1">
              <a:off x="5476320" y="1997906"/>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5476320" y="1997906"/>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Straight Connector 109"/>
            <p:cNvSpPr/>
            <p:nvPr/>
          </p:nvSpPr>
          <p:spPr>
            <a:xfrm flipH="1" flipV="1">
              <a:off x="5476320" y="1997906"/>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Straight Connector 110"/>
            <p:cNvSpPr/>
            <p:nvPr/>
          </p:nvSpPr>
          <p:spPr>
            <a:xfrm flipH="1">
              <a:off x="6501239" y="2000786"/>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Straight Connector 111"/>
            <p:cNvSpPr/>
            <p:nvPr/>
          </p:nvSpPr>
          <p:spPr>
            <a:xfrm flipH="1">
              <a:off x="7073640" y="2000786"/>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Straight Connector 112"/>
            <p:cNvSpPr/>
            <p:nvPr/>
          </p:nvSpPr>
          <p:spPr>
            <a:xfrm flipV="1">
              <a:off x="7594199" y="2000786"/>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Straight Connector 113"/>
            <p:cNvSpPr/>
            <p:nvPr/>
          </p:nvSpPr>
          <p:spPr>
            <a:xfrm flipH="1" flipV="1">
              <a:off x="6342120" y="1997906"/>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TextBox 114"/>
            <p:cNvSpPr txBox="1"/>
            <p:nvPr/>
          </p:nvSpPr>
          <p:spPr>
            <a:xfrm>
              <a:off x="7279560" y="5210546"/>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6" name="TextBox 115"/>
            <p:cNvSpPr txBox="1"/>
            <p:nvPr/>
          </p:nvSpPr>
          <p:spPr>
            <a:xfrm rot="5400000">
              <a:off x="8986140" y="3850646"/>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7" name="TextBox 116"/>
            <p:cNvSpPr txBox="1"/>
            <p:nvPr/>
          </p:nvSpPr>
          <p:spPr>
            <a:xfrm rot="5400000">
              <a:off x="9001080" y="401318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9008100" y="4154846"/>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9" name="TextBox 118"/>
            <p:cNvSpPr txBox="1"/>
            <p:nvPr/>
          </p:nvSpPr>
          <p:spPr>
            <a:xfrm rot="5400000">
              <a:off x="9001260" y="429524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0" name="TextBox 119"/>
            <p:cNvSpPr txBox="1"/>
            <p:nvPr/>
          </p:nvSpPr>
          <p:spPr>
            <a:xfrm rot="5400000">
              <a:off x="9001440" y="4443386"/>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1" name="TextBox 120"/>
            <p:cNvSpPr txBox="1"/>
            <p:nvPr/>
          </p:nvSpPr>
          <p:spPr>
            <a:xfrm rot="5400000">
              <a:off x="9045360" y="4545626"/>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2" name="TextBox 121"/>
            <p:cNvSpPr txBox="1"/>
            <p:nvPr/>
          </p:nvSpPr>
          <p:spPr>
            <a:xfrm rot="5400000">
              <a:off x="9001260" y="464948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3" name="TextBox 122"/>
            <p:cNvSpPr txBox="1"/>
            <p:nvPr/>
          </p:nvSpPr>
          <p:spPr>
            <a:xfrm rot="5400000">
              <a:off x="9001260" y="47963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4" name="TextBox 123"/>
            <p:cNvSpPr txBox="1"/>
            <p:nvPr/>
          </p:nvSpPr>
          <p:spPr>
            <a:xfrm rot="5400000">
              <a:off x="8978940" y="2217326"/>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5" name="TextBox 124"/>
            <p:cNvSpPr txBox="1"/>
            <p:nvPr/>
          </p:nvSpPr>
          <p:spPr>
            <a:xfrm rot="5400000">
              <a:off x="9001260" y="23879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6" name="TextBox 125"/>
            <p:cNvSpPr txBox="1"/>
            <p:nvPr/>
          </p:nvSpPr>
          <p:spPr>
            <a:xfrm rot="5400000">
              <a:off x="9008100" y="2529086"/>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7" name="TextBox 126"/>
            <p:cNvSpPr txBox="1"/>
            <p:nvPr/>
          </p:nvSpPr>
          <p:spPr>
            <a:xfrm rot="5400000">
              <a:off x="9001080" y="266966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8" name="TextBox 127"/>
            <p:cNvSpPr txBox="1"/>
            <p:nvPr/>
          </p:nvSpPr>
          <p:spPr>
            <a:xfrm rot="5400000">
              <a:off x="9001260" y="28163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9" name="TextBox 128"/>
            <p:cNvSpPr txBox="1"/>
            <p:nvPr/>
          </p:nvSpPr>
          <p:spPr>
            <a:xfrm rot="5400000">
              <a:off x="9045540" y="2920406"/>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30" name="TextBox 129"/>
            <p:cNvSpPr txBox="1"/>
            <p:nvPr/>
          </p:nvSpPr>
          <p:spPr>
            <a:xfrm rot="5400000">
              <a:off x="9001260" y="302228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31" name="TextBox 130"/>
            <p:cNvSpPr txBox="1"/>
            <p:nvPr/>
          </p:nvSpPr>
          <p:spPr>
            <a:xfrm rot="5400000">
              <a:off x="9001080" y="317078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32" name="Freeform: Shape 126"/>
            <p:cNvSpPr/>
            <p:nvPr/>
          </p:nvSpPr>
          <p:spPr>
            <a:xfrm>
              <a:off x="8686800" y="2315426"/>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27"/>
            <p:cNvSpPr/>
            <p:nvPr/>
          </p:nvSpPr>
          <p:spPr>
            <a:xfrm>
              <a:off x="8687160" y="3935786"/>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grpSp>
      <p:sp>
        <p:nvSpPr>
          <p:cNvPr id="6" name="TextBox 5"/>
          <p:cNvSpPr txBox="1"/>
          <p:nvPr/>
        </p:nvSpPr>
        <p:spPr>
          <a:xfrm>
            <a:off x="932478" y="6080760"/>
            <a:ext cx="345664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Traditional </a:t>
            </a:r>
            <a:r>
              <a:rPr lang="en-US" sz="2400" dirty="0" err="1" smtClean="0">
                <a:latin typeface="Times New Roman" charset="0"/>
                <a:ea typeface="Times New Roman" charset="0"/>
                <a:cs typeface="Times New Roman" charset="0"/>
              </a:rPr>
              <a:t>AutoEncoder</a:t>
            </a:r>
            <a:endParaRPr lang="en-US" sz="2400" dirty="0">
              <a:latin typeface="Times New Roman" charset="0"/>
              <a:ea typeface="Times New Roman" charset="0"/>
              <a:cs typeface="Times New Roman" charset="0"/>
            </a:endParaRPr>
          </a:p>
        </p:txBody>
      </p:sp>
      <p:sp>
        <p:nvSpPr>
          <p:cNvPr id="134" name="TextBox 133"/>
          <p:cNvSpPr txBox="1"/>
          <p:nvPr/>
        </p:nvSpPr>
        <p:spPr>
          <a:xfrm>
            <a:off x="5324760" y="6080760"/>
            <a:ext cx="345664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MCAE</a:t>
            </a:r>
            <a:endParaRPr lang="en-US" sz="24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extBox 1"/>
          <p:cNvSpPr txBox="1"/>
          <p:nvPr/>
        </p:nvSpPr>
        <p:spPr>
          <a:xfrm>
            <a:off x="590400" y="893519"/>
            <a:ext cx="467837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Configuration of MCAE</a:t>
            </a: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47</a:t>
            </a:fld>
            <a:r>
              <a:rPr lang="mr-IN" smtClean="0"/>
              <a:t>/</a:t>
            </a:r>
            <a:endParaRPr lang="mr-IN"/>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504" y="1604055"/>
            <a:ext cx="6753517" cy="5631908"/>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extBox 1"/>
          <p:cNvSpPr txBox="1"/>
          <p:nvPr/>
        </p:nvSpPr>
        <p:spPr>
          <a:xfrm>
            <a:off x="590400" y="1073520"/>
            <a:ext cx="8279487"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MCAE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Jointly learn two tasks, left and right, together.</a:t>
            </a:r>
          </a:p>
        </p:txBody>
      </p:sp>
      <p:pic>
        <p:nvPicPr>
          <p:cNvPr id="3" name="Picture 2"/>
          <p:cNvPicPr>
            <a:picLocks noChangeAspect="1"/>
          </p:cNvPicPr>
          <p:nvPr/>
        </p:nvPicPr>
        <p:blipFill>
          <a:blip r:embed="rId3">
            <a:lum/>
            <a:alphaModFix/>
          </a:blip>
          <a:srcRect/>
          <a:stretch>
            <a:fillRect/>
          </a:stretch>
        </p:blipFill>
        <p:spPr>
          <a:xfrm>
            <a:off x="1554119" y="2560319"/>
            <a:ext cx="6766920" cy="3645360"/>
          </a:xfrm>
          <a:prstGeom prst="rect">
            <a:avLst/>
          </a:prstGeom>
          <a:noFill/>
          <a:ln>
            <a:noFill/>
          </a:ln>
        </p:spPr>
      </p:pic>
      <p:sp>
        <p:nvSpPr>
          <p:cNvPr id="4" name="TextBox 3"/>
          <p:cNvSpPr txBox="1"/>
          <p:nvPr/>
        </p:nvSpPr>
        <p:spPr>
          <a:xfrm>
            <a:off x="825840" y="4098240"/>
            <a:ext cx="1371599"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a:ln>
                  <a:noFill/>
                </a:ln>
                <a:latin typeface="Liberation Serif" pitchFamily="18"/>
                <a:ea typeface="WenQuanYi Zen Hei" pitchFamily="2"/>
                <a:cs typeface="Lohit Hindi" pitchFamily="2"/>
              </a:rPr>
              <a:t>where</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48</a:t>
            </a:fld>
            <a:r>
              <a:rPr lang="mr-IN" smtClean="0"/>
              <a:t>/</a:t>
            </a:r>
            <a:endParaRPr lang="mr-I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3" name="TextBox 2"/>
          <p:cNvSpPr txBox="1"/>
          <p:nvPr/>
        </p:nvSpPr>
        <p:spPr>
          <a:xfrm>
            <a:off x="590400" y="641880"/>
            <a:ext cx="7285562"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Visualization of domain adaptation</a:t>
            </a:r>
            <a:r>
              <a:rPr lang="en-US" sz="3200" b="0" i="0" u="none" strike="noStrike" kern="1200" dirty="0" smtClean="0">
                <a:ln>
                  <a:noFill/>
                </a:ln>
                <a:latin typeface="Liberation Serif" pitchFamily="18"/>
                <a:ea typeface="WenQuanYi Zen Hei" pitchFamily="2"/>
                <a:cs typeface="Lohit Hindi" pitchFamily="2"/>
              </a:rPr>
              <a:t>. [25]</a:t>
            </a:r>
            <a:endParaRPr lang="en-US" sz="3200" b="0" i="0" u="none" strike="noStrike" kern="1200" dirty="0">
              <a:ln>
                <a:noFill/>
              </a:ln>
              <a:latin typeface="Liberation Serif" pitchFamily="18"/>
              <a:ea typeface="WenQuanYi Zen Hei" pitchFamily="2"/>
              <a:cs typeface="Lohit Hindi" pitchFamily="2"/>
            </a:endParaRP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49</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828" y="1352416"/>
            <a:ext cx="8054179" cy="4548871"/>
          </a:xfrm>
          <a:prstGeom prst="rect">
            <a:avLst/>
          </a:prstGeom>
        </p:spPr>
      </p:pic>
      <p:sp>
        <p:nvSpPr>
          <p:cNvPr id="5" name="TextBox 4"/>
          <p:cNvSpPr txBox="1"/>
          <p:nvPr/>
        </p:nvSpPr>
        <p:spPr>
          <a:xfrm>
            <a:off x="714384" y="6040770"/>
            <a:ext cx="8677586" cy="369332"/>
          </a:xfrm>
          <a:prstGeom prst="rect">
            <a:avLst/>
          </a:prstGeom>
          <a:noFill/>
        </p:spPr>
        <p:txBody>
          <a:bodyPr wrap="square" rtlCol="0">
            <a:spAutoFit/>
          </a:bodyPr>
          <a:lstStyle/>
          <a:p>
            <a:pPr algn="ctr"/>
            <a:r>
              <a:rPr lang="en-US" dirty="0" smtClean="0">
                <a:latin typeface="Times" charset="0"/>
                <a:ea typeface="Times" charset="0"/>
                <a:cs typeface="Times" charset="0"/>
              </a:rPr>
              <a:t>A: Sketch. B: Photo. C: Original sketch HOG. D: Photo HOG. E: Transformed sketch HOG.</a:t>
            </a:r>
            <a:endParaRPr lang="en-US" dirty="0">
              <a:latin typeface="Times" charset="0"/>
              <a:ea typeface="Times" charset="0"/>
              <a:cs typeface="Times"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grpSp>
        <p:nvGrpSpPr>
          <p:cNvPr id="2" name="Group 1"/>
          <p:cNvGrpSpPr/>
          <p:nvPr/>
        </p:nvGrpSpPr>
        <p:grpSpPr>
          <a:xfrm>
            <a:off x="1097280" y="3657600"/>
            <a:ext cx="4122360" cy="3108960"/>
            <a:chOff x="1097280" y="3657600"/>
            <a:chExt cx="4122360" cy="3108960"/>
          </a:xfrm>
        </p:grpSpPr>
        <p:sp>
          <p:nvSpPr>
            <p:cNvPr id="3" name="Freeform: Shape 2"/>
            <p:cNvSpPr/>
            <p:nvPr/>
          </p:nvSpPr>
          <p:spPr>
            <a:xfrm>
              <a:off x="1526040" y="4185000"/>
              <a:ext cx="1096200" cy="1138320"/>
            </a:xfrm>
            <a:custGeom>
              <a:avLst/>
              <a:gdLst/>
              <a:ahLst/>
              <a:cxnLst>
                <a:cxn ang="3cd4">
                  <a:pos x="hc" y="t"/>
                </a:cxn>
                <a:cxn ang="cd2">
                  <a:pos x="l" y="vc"/>
                </a:cxn>
                <a:cxn ang="cd4">
                  <a:pos x="hc" y="b"/>
                </a:cxn>
                <a:cxn ang="0">
                  <a:pos x="r" y="vc"/>
                </a:cxn>
              </a:cxnLst>
              <a:rect l="l" t="t" r="r" b="b"/>
              <a:pathLst>
                <a:path w="3046" h="3163">
                  <a:moveTo>
                    <a:pt x="3046" y="0"/>
                  </a:moveTo>
                  <a:cubicBezTo>
                    <a:pt x="2712" y="0"/>
                    <a:pt x="2383" y="54"/>
                    <a:pt x="2067" y="156"/>
                  </a:cubicBezTo>
                  <a:cubicBezTo>
                    <a:pt x="1754" y="258"/>
                    <a:pt x="1454" y="407"/>
                    <a:pt x="1187" y="606"/>
                  </a:cubicBezTo>
                  <a:cubicBezTo>
                    <a:pt x="917" y="800"/>
                    <a:pt x="683" y="1037"/>
                    <a:pt x="486" y="1304"/>
                  </a:cubicBezTo>
                  <a:cubicBezTo>
                    <a:pt x="293" y="1574"/>
                    <a:pt x="140" y="1870"/>
                    <a:pt x="34" y="2184"/>
                  </a:cubicBezTo>
                  <a:cubicBezTo>
                    <a:pt x="23" y="2223"/>
                    <a:pt x="9" y="2261"/>
                    <a:pt x="0" y="2301"/>
                  </a:cubicBezTo>
                  <a:lnTo>
                    <a:pt x="3046" y="3163"/>
                  </a:lnTo>
                  <a:close/>
                </a:path>
              </a:pathLst>
            </a:custGeom>
            <a:solidFill>
              <a:srgbClr val="FFCC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1499759" y="5013000"/>
              <a:ext cx="1122480" cy="310320"/>
            </a:xfrm>
            <a:custGeom>
              <a:avLst/>
              <a:gdLst/>
              <a:ahLst/>
              <a:cxnLst>
                <a:cxn ang="3cd4">
                  <a:pos x="hc" y="t"/>
                </a:cxn>
                <a:cxn ang="cd2">
                  <a:pos x="l" y="vc"/>
                </a:cxn>
                <a:cxn ang="cd4">
                  <a:pos x="hc" y="b"/>
                </a:cxn>
                <a:cxn ang="0">
                  <a:pos x="r" y="vc"/>
                </a:cxn>
              </a:cxnLst>
              <a:rect l="l" t="t" r="r" b="b"/>
              <a:pathLst>
                <a:path w="3119" h="863">
                  <a:moveTo>
                    <a:pt x="73" y="0"/>
                  </a:moveTo>
                  <a:cubicBezTo>
                    <a:pt x="44" y="113"/>
                    <a:pt x="19" y="219"/>
                    <a:pt x="0" y="330"/>
                  </a:cubicBezTo>
                  <a:lnTo>
                    <a:pt x="3119" y="863"/>
                  </a:lnTo>
                  <a:close/>
                </a:path>
              </a:pathLst>
            </a:custGeom>
            <a:solidFill>
              <a:srgbClr val="CFE7F5"/>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1483919" y="5131080"/>
              <a:ext cx="1138320" cy="725399"/>
            </a:xfrm>
            <a:custGeom>
              <a:avLst/>
              <a:gdLst/>
              <a:ahLst/>
              <a:cxnLst>
                <a:cxn ang="3cd4">
                  <a:pos x="hc" y="t"/>
                </a:cxn>
                <a:cxn ang="cd2">
                  <a:pos x="l" y="vc"/>
                </a:cxn>
                <a:cxn ang="cd4">
                  <a:pos x="hc" y="b"/>
                </a:cxn>
                <a:cxn ang="0">
                  <a:pos x="r" y="vc"/>
                </a:cxn>
              </a:cxnLst>
              <a:rect l="l" t="t" r="r" b="b"/>
              <a:pathLst>
                <a:path w="3163" h="2016">
                  <a:moveTo>
                    <a:pt x="44" y="0"/>
                  </a:moveTo>
                  <a:cubicBezTo>
                    <a:pt x="9" y="180"/>
                    <a:pt x="0" y="354"/>
                    <a:pt x="0" y="534"/>
                  </a:cubicBezTo>
                  <a:cubicBezTo>
                    <a:pt x="0" y="868"/>
                    <a:pt x="48" y="1198"/>
                    <a:pt x="151" y="1512"/>
                  </a:cubicBezTo>
                  <a:cubicBezTo>
                    <a:pt x="208" y="1686"/>
                    <a:pt x="281" y="1856"/>
                    <a:pt x="364" y="2016"/>
                  </a:cubicBezTo>
                  <a:lnTo>
                    <a:pt x="3163" y="534"/>
                  </a:lnTo>
                  <a:close/>
                </a:path>
              </a:pathLst>
            </a:custGeom>
            <a:solidFill>
              <a:srgbClr val="FFD32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1614960" y="5323320"/>
              <a:ext cx="1007280" cy="651600"/>
            </a:xfrm>
            <a:custGeom>
              <a:avLst/>
              <a:gdLst/>
              <a:ahLst/>
              <a:cxnLst>
                <a:cxn ang="3cd4">
                  <a:pos x="hc" y="t"/>
                </a:cxn>
                <a:cxn ang="cd2">
                  <a:pos x="l" y="vc"/>
                </a:cxn>
                <a:cxn ang="cd4">
                  <a:pos x="hc" y="b"/>
                </a:cxn>
                <a:cxn ang="0">
                  <a:pos x="r" y="vc"/>
                </a:cxn>
              </a:cxnLst>
              <a:rect l="l" t="t" r="r" b="b"/>
              <a:pathLst>
                <a:path w="2799" h="1811">
                  <a:moveTo>
                    <a:pt x="0" y="1480"/>
                  </a:moveTo>
                  <a:cubicBezTo>
                    <a:pt x="63" y="1597"/>
                    <a:pt x="131" y="1708"/>
                    <a:pt x="203" y="1811"/>
                  </a:cubicBezTo>
                  <a:lnTo>
                    <a:pt x="2799" y="0"/>
                  </a:lnTo>
                  <a:close/>
                </a:path>
              </a:pathLst>
            </a:custGeom>
            <a:solidFill>
              <a:srgbClr val="579D1C"/>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1688040" y="5323320"/>
              <a:ext cx="1453680" cy="1137960"/>
            </a:xfrm>
            <a:custGeom>
              <a:avLst/>
              <a:gdLst/>
              <a:ahLst/>
              <a:cxnLst>
                <a:cxn ang="3cd4">
                  <a:pos x="hc" y="t"/>
                </a:cxn>
                <a:cxn ang="cd2">
                  <a:pos x="l" y="vc"/>
                </a:cxn>
                <a:cxn ang="cd4">
                  <a:pos x="hc" y="b"/>
                </a:cxn>
                <a:cxn ang="0">
                  <a:pos x="r" y="vc"/>
                </a:cxn>
              </a:cxnLst>
              <a:rect l="l" t="t" r="r" b="b"/>
              <a:pathLst>
                <a:path w="4039" h="3162">
                  <a:moveTo>
                    <a:pt x="0" y="1811"/>
                  </a:moveTo>
                  <a:cubicBezTo>
                    <a:pt x="9" y="1830"/>
                    <a:pt x="25" y="1845"/>
                    <a:pt x="34" y="1859"/>
                  </a:cubicBezTo>
                  <a:cubicBezTo>
                    <a:pt x="231" y="2126"/>
                    <a:pt x="467" y="2363"/>
                    <a:pt x="737" y="2556"/>
                  </a:cubicBezTo>
                  <a:cubicBezTo>
                    <a:pt x="1003" y="2755"/>
                    <a:pt x="1304" y="2905"/>
                    <a:pt x="1617" y="3006"/>
                  </a:cubicBezTo>
                  <a:cubicBezTo>
                    <a:pt x="1933" y="3108"/>
                    <a:pt x="2261" y="3162"/>
                    <a:pt x="2591" y="3162"/>
                  </a:cubicBezTo>
                  <a:cubicBezTo>
                    <a:pt x="2926" y="3162"/>
                    <a:pt x="3254" y="3108"/>
                    <a:pt x="3569" y="3006"/>
                  </a:cubicBezTo>
                  <a:cubicBezTo>
                    <a:pt x="3734" y="2953"/>
                    <a:pt x="3889" y="2891"/>
                    <a:pt x="4039" y="2813"/>
                  </a:cubicBezTo>
                  <a:lnTo>
                    <a:pt x="2596" y="0"/>
                  </a:lnTo>
                  <a:close/>
                </a:path>
              </a:pathLst>
            </a:custGeom>
            <a:solidFill>
              <a:srgbClr val="7E002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2622240" y="5323320"/>
              <a:ext cx="610200" cy="1012319"/>
            </a:xfrm>
            <a:custGeom>
              <a:avLst/>
              <a:gdLst/>
              <a:ahLst/>
              <a:cxnLst>
                <a:cxn ang="3cd4">
                  <a:pos x="hc" y="t"/>
                </a:cxn>
                <a:cxn ang="cd2">
                  <a:pos x="l" y="vc"/>
                </a:cxn>
                <a:cxn ang="cd4">
                  <a:pos x="hc" y="b"/>
                </a:cxn>
                <a:cxn ang="0">
                  <a:pos x="r" y="vc"/>
                </a:cxn>
              </a:cxnLst>
              <a:rect l="l" t="t" r="r" b="b"/>
              <a:pathLst>
                <a:path w="1696" h="2813">
                  <a:moveTo>
                    <a:pt x="1442" y="2813"/>
                  </a:moveTo>
                  <a:cubicBezTo>
                    <a:pt x="1530" y="2769"/>
                    <a:pt x="1617" y="2721"/>
                    <a:pt x="1696" y="2667"/>
                  </a:cubicBezTo>
                  <a:lnTo>
                    <a:pt x="0" y="0"/>
                  </a:lnTo>
                  <a:close/>
                </a:path>
              </a:pathLst>
            </a:custGeom>
            <a:solidFill>
              <a:srgbClr val="83CAFF"/>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2622240" y="4194000"/>
              <a:ext cx="1137960" cy="2089080"/>
            </a:xfrm>
            <a:custGeom>
              <a:avLst/>
              <a:gdLst/>
              <a:ahLst/>
              <a:cxnLst>
                <a:cxn ang="3cd4">
                  <a:pos x="hc" y="t"/>
                </a:cxn>
                <a:cxn ang="cd2">
                  <a:pos x="l" y="vc"/>
                </a:cxn>
                <a:cxn ang="cd4">
                  <a:pos x="hc" y="b"/>
                </a:cxn>
                <a:cxn ang="0">
                  <a:pos x="r" y="vc"/>
                </a:cxn>
              </a:cxnLst>
              <a:rect l="l" t="t" r="r" b="b"/>
              <a:pathLst>
                <a:path w="3162" h="5804">
                  <a:moveTo>
                    <a:pt x="1696" y="5804"/>
                  </a:moveTo>
                  <a:cubicBezTo>
                    <a:pt x="1754" y="5772"/>
                    <a:pt x="1807" y="5732"/>
                    <a:pt x="1855" y="5693"/>
                  </a:cubicBezTo>
                  <a:cubicBezTo>
                    <a:pt x="2127" y="5500"/>
                    <a:pt x="2359" y="5263"/>
                    <a:pt x="2556" y="4996"/>
                  </a:cubicBezTo>
                  <a:cubicBezTo>
                    <a:pt x="2752" y="4730"/>
                    <a:pt x="2901" y="4429"/>
                    <a:pt x="3008" y="4115"/>
                  </a:cubicBezTo>
                  <a:cubicBezTo>
                    <a:pt x="3109" y="3801"/>
                    <a:pt x="3162" y="3472"/>
                    <a:pt x="3162" y="3138"/>
                  </a:cubicBezTo>
                  <a:cubicBezTo>
                    <a:pt x="3162" y="2809"/>
                    <a:pt x="3109" y="2474"/>
                    <a:pt x="3008" y="2160"/>
                  </a:cubicBezTo>
                  <a:cubicBezTo>
                    <a:pt x="2901" y="1845"/>
                    <a:pt x="2752" y="1549"/>
                    <a:pt x="2556" y="1278"/>
                  </a:cubicBezTo>
                  <a:cubicBezTo>
                    <a:pt x="2359" y="1011"/>
                    <a:pt x="2127" y="774"/>
                    <a:pt x="1855" y="581"/>
                  </a:cubicBezTo>
                  <a:cubicBezTo>
                    <a:pt x="1589" y="381"/>
                    <a:pt x="1289" y="231"/>
                    <a:pt x="974" y="131"/>
                  </a:cubicBezTo>
                  <a:cubicBezTo>
                    <a:pt x="781" y="68"/>
                    <a:pt x="587" y="23"/>
                    <a:pt x="382" y="0"/>
                  </a:cubicBezTo>
                  <a:lnTo>
                    <a:pt x="0" y="3138"/>
                  </a:lnTo>
                  <a:close/>
                </a:path>
              </a:pathLst>
            </a:custGeom>
            <a:solidFill>
              <a:srgbClr val="0084D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TextBox 13"/>
            <p:cNvSpPr txBox="1"/>
            <p:nvPr/>
          </p:nvSpPr>
          <p:spPr>
            <a:xfrm>
              <a:off x="1563839" y="4184639"/>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21%</a:t>
              </a:r>
            </a:p>
          </p:txBody>
        </p:sp>
        <p:sp>
          <p:nvSpPr>
            <p:cNvPr id="15" name="TextBox 14"/>
            <p:cNvSpPr txBox="1"/>
            <p:nvPr/>
          </p:nvSpPr>
          <p:spPr>
            <a:xfrm>
              <a:off x="1203119" y="49968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6" name="TextBox 15"/>
            <p:cNvSpPr txBox="1"/>
            <p:nvPr/>
          </p:nvSpPr>
          <p:spPr>
            <a:xfrm>
              <a:off x="1097280" y="5456880"/>
              <a:ext cx="365399"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1 0%</a:t>
              </a:r>
            </a:p>
          </p:txBody>
        </p:sp>
        <p:sp>
          <p:nvSpPr>
            <p:cNvPr id="17" name="TextBox 16"/>
            <p:cNvSpPr txBox="1"/>
            <p:nvPr/>
          </p:nvSpPr>
          <p:spPr>
            <a:xfrm>
              <a:off x="1351800" y="6007680"/>
              <a:ext cx="23292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8" name="TextBox 17"/>
            <p:cNvSpPr txBox="1"/>
            <p:nvPr/>
          </p:nvSpPr>
          <p:spPr>
            <a:xfrm>
              <a:off x="2167560" y="6550920"/>
              <a:ext cx="3204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23%</a:t>
              </a:r>
            </a:p>
          </p:txBody>
        </p:sp>
        <p:sp>
          <p:nvSpPr>
            <p:cNvPr id="19" name="TextBox 18"/>
            <p:cNvSpPr txBox="1"/>
            <p:nvPr/>
          </p:nvSpPr>
          <p:spPr>
            <a:xfrm>
              <a:off x="3224880" y="642564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0" name="TextBox 19"/>
            <p:cNvSpPr txBox="1"/>
            <p:nvPr/>
          </p:nvSpPr>
          <p:spPr>
            <a:xfrm>
              <a:off x="3804120" y="4996800"/>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39%</a:t>
              </a:r>
            </a:p>
          </p:txBody>
        </p:sp>
        <p:sp>
          <p:nvSpPr>
            <p:cNvPr id="21" name="TextBox 20"/>
            <p:cNvSpPr txBox="1"/>
            <p:nvPr/>
          </p:nvSpPr>
          <p:spPr>
            <a:xfrm>
              <a:off x="2742119" y="39456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2" name="Straight Connector 21"/>
            <p:cNvSpPr/>
            <p:nvPr/>
          </p:nvSpPr>
          <p:spPr>
            <a:xfrm flipV="1">
              <a:off x="2724840" y="4116960"/>
              <a:ext cx="16199"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Straight Connector 22"/>
            <p:cNvSpPr/>
            <p:nvPr/>
          </p:nvSpPr>
          <p:spPr>
            <a:xfrm flipH="1" flipV="1">
              <a:off x="2651760" y="4111920"/>
              <a:ext cx="3960"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TextBox 23"/>
            <p:cNvSpPr txBox="1"/>
            <p:nvPr/>
          </p:nvSpPr>
          <p:spPr>
            <a:xfrm>
              <a:off x="2414520" y="3940560"/>
              <a:ext cx="234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5" name="TextBox 24"/>
            <p:cNvSpPr txBox="1"/>
            <p:nvPr/>
          </p:nvSpPr>
          <p:spPr>
            <a:xfrm>
              <a:off x="2216160" y="3657600"/>
              <a:ext cx="961200" cy="303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300" b="1" i="0" u="none" strike="noStrike" kern="1200">
                  <a:ln>
                    <a:noFill/>
                  </a:ln>
                  <a:solidFill>
                    <a:srgbClr val="1A1A1A"/>
                  </a:solidFill>
                  <a:latin typeface="Times" pitchFamily="18"/>
                  <a:ea typeface="WenQuanYi Zen Hei" pitchFamily="2"/>
                  <a:cs typeface="Times" pitchFamily="2"/>
                </a:rPr>
                <a:t>Chicago</a:t>
              </a:r>
            </a:p>
          </p:txBody>
        </p:sp>
        <p:sp>
          <p:nvSpPr>
            <p:cNvPr id="26" name="Freeform: Shape 25"/>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CC99"/>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CFE7F5"/>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D32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579D1C"/>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7E002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83CAF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solidFill>
              <a:srgbClr val="0084D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TextBox 43"/>
            <p:cNvSpPr txBox="1"/>
            <p:nvPr/>
          </p:nvSpPr>
          <p:spPr>
            <a:xfrm>
              <a:off x="4302720" y="4178519"/>
              <a:ext cx="43595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FLAT</a:t>
              </a:r>
            </a:p>
          </p:txBody>
        </p:sp>
        <p:sp>
          <p:nvSpPr>
            <p:cNvPr id="45" name="TextBox 44"/>
            <p:cNvSpPr txBox="1"/>
            <p:nvPr/>
          </p:nvSpPr>
          <p:spPr>
            <a:xfrm>
              <a:off x="4302720" y="4425840"/>
              <a:ext cx="45504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SHED</a:t>
              </a:r>
            </a:p>
          </p:txBody>
        </p:sp>
        <p:sp>
          <p:nvSpPr>
            <p:cNvPr id="46" name="TextBox 45"/>
            <p:cNvSpPr txBox="1"/>
            <p:nvPr/>
          </p:nvSpPr>
          <p:spPr>
            <a:xfrm>
              <a:off x="4302720" y="4674600"/>
              <a:ext cx="2811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HIP</a:t>
              </a:r>
            </a:p>
          </p:txBody>
        </p:sp>
        <p:sp>
          <p:nvSpPr>
            <p:cNvPr id="47" name="TextBox 46"/>
            <p:cNvSpPr txBox="1"/>
            <p:nvPr/>
          </p:nvSpPr>
          <p:spPr>
            <a:xfrm>
              <a:off x="4302720" y="4921920"/>
              <a:ext cx="3585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HEX</a:t>
              </a:r>
            </a:p>
          </p:txBody>
        </p:sp>
        <p:sp>
          <p:nvSpPr>
            <p:cNvPr id="48" name="TextBox 47"/>
            <p:cNvSpPr txBox="1"/>
            <p:nvPr/>
          </p:nvSpPr>
          <p:spPr>
            <a:xfrm>
              <a:off x="4302720" y="5171400"/>
              <a:ext cx="5799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GABLE</a:t>
              </a:r>
            </a:p>
          </p:txBody>
        </p:sp>
        <p:sp>
          <p:nvSpPr>
            <p:cNvPr id="49" name="TextBox 48"/>
            <p:cNvSpPr txBox="1"/>
            <p:nvPr/>
          </p:nvSpPr>
          <p:spPr>
            <a:xfrm>
              <a:off x="4302720" y="5420520"/>
              <a:ext cx="801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PYRAMID</a:t>
              </a:r>
            </a:p>
          </p:txBody>
        </p:sp>
        <p:sp>
          <p:nvSpPr>
            <p:cNvPr id="50" name="TextBox 49"/>
            <p:cNvSpPr txBox="1"/>
            <p:nvPr/>
          </p:nvSpPr>
          <p:spPr>
            <a:xfrm>
              <a:off x="4302720" y="5668200"/>
              <a:ext cx="9169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UNKNOWN</a:t>
              </a:r>
            </a:p>
          </p:txBody>
        </p:sp>
        <p:sp>
          <p:nvSpPr>
            <p:cNvPr id="51" name="TextBox 50"/>
            <p:cNvSpPr txBox="1"/>
            <p:nvPr/>
          </p:nvSpPr>
          <p:spPr>
            <a:xfrm>
              <a:off x="4302720" y="5918040"/>
              <a:ext cx="86903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MANSARD</a:t>
              </a:r>
            </a:p>
          </p:txBody>
        </p:sp>
        <p:sp>
          <p:nvSpPr>
            <p:cNvPr id="52" name="TextBox 51"/>
            <p:cNvSpPr txBox="1"/>
            <p:nvPr/>
          </p:nvSpPr>
          <p:spPr>
            <a:xfrm>
              <a:off x="4302720" y="6165000"/>
              <a:ext cx="71424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CURVED</a:t>
              </a:r>
            </a:p>
          </p:txBody>
        </p:sp>
      </p:grpSp>
      <p:sp>
        <p:nvSpPr>
          <p:cNvPr id="53" name="TextBox 52"/>
          <p:cNvSpPr txBox="1"/>
          <p:nvPr/>
        </p:nvSpPr>
        <p:spPr>
          <a:xfrm>
            <a:off x="554400" y="817919"/>
            <a:ext cx="8809519" cy="3187560"/>
          </a:xfrm>
          <a:prstGeom prst="rect">
            <a:avLst/>
          </a:prstGeom>
          <a:noFill/>
          <a:ln>
            <a:noFill/>
          </a:ln>
        </p:spPr>
        <p:txBody>
          <a:bodyPr vert="horz" wrap="square" lIns="90000" tIns="45000" rIns="90000" bIns="45000" anchorCtr="0" compatLnSpc="0">
            <a:spAutoFit/>
          </a:bodyPr>
          <a:lstStyle/>
          <a:p>
            <a:pPr marL="514350" marR="0" lvl="0" indent="-514350" rtl="0" hangingPunct="0">
              <a:lnSpc>
                <a:spcPct val="150000"/>
              </a:lnSpc>
              <a:spcBef>
                <a:spcPts val="0"/>
              </a:spcBef>
              <a:spcAft>
                <a:spcPts val="0"/>
              </a:spcAft>
              <a:buAutoNum type="arabicParenR"/>
              <a:tabLst/>
            </a:pPr>
            <a:r>
              <a:rPr lang="en-US" sz="2800" b="0" i="0" u="none" strike="noStrike" kern="1200" dirty="0" smtClean="0">
                <a:ln>
                  <a:noFill/>
                </a:ln>
                <a:latin typeface="Liberation Serif" pitchFamily="18"/>
                <a:ea typeface="WenQuanYi Zen Hei" pitchFamily="2"/>
                <a:cs typeface="Lohit Hindi" pitchFamily="2"/>
              </a:rPr>
              <a:t>To </a:t>
            </a:r>
            <a:r>
              <a:rPr lang="en-US" sz="2800" b="0" i="0" u="none" strike="noStrike" kern="1200" dirty="0">
                <a:ln>
                  <a:noFill/>
                </a:ln>
                <a:latin typeface="Liberation Serif" pitchFamily="18"/>
                <a:ea typeface="WenQuanYi Zen Hei" pitchFamily="2"/>
                <a:cs typeface="Lohit Hindi" pitchFamily="2"/>
              </a:rPr>
              <a:t>gain a good performance of a machine learning process, </a:t>
            </a:r>
            <a:r>
              <a:rPr lang="en-US" sz="2800" b="0" i="0" u="none" strike="noStrike" kern="1200" dirty="0" smtClean="0">
                <a:ln>
                  <a:noFill/>
                </a:ln>
                <a:latin typeface="Liberation Serif" pitchFamily="18"/>
                <a:ea typeface="WenQuanYi Zen Hei" pitchFamily="2"/>
                <a:cs typeface="Lohit Hindi" pitchFamily="2"/>
              </a:rPr>
              <a:t>more </a:t>
            </a:r>
            <a:r>
              <a:rPr lang="en-US" sz="2800" b="0" i="0" u="none" strike="noStrike" kern="1200" dirty="0">
                <a:ln>
                  <a:noFill/>
                </a:ln>
                <a:latin typeface="Liberation Serif" pitchFamily="18"/>
                <a:ea typeface="WenQuanYi Zen Hei" pitchFamily="2"/>
                <a:cs typeface="Lohit Hindi" pitchFamily="2"/>
              </a:rPr>
              <a:t>high quality data is always </a:t>
            </a:r>
            <a:r>
              <a:rPr lang="en-US" sz="2800" b="0" i="0" u="none" strike="noStrike" kern="1200" dirty="0" smtClean="0">
                <a:ln>
                  <a:noFill/>
                </a:ln>
                <a:latin typeface="Liberation Serif" pitchFamily="18"/>
                <a:ea typeface="WenQuanYi Zen Hei" pitchFamily="2"/>
                <a:cs typeface="Lohit Hindi" pitchFamily="2"/>
              </a:rPr>
              <a:t>desired.</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cases (absolute </a:t>
            </a:r>
            <a:r>
              <a:rPr lang="en-US" sz="2800" b="0" i="0" u="none" strike="noStrike" kern="1200" dirty="0" smtClean="0">
                <a:ln>
                  <a:noFill/>
                </a:ln>
                <a:latin typeface="Liberation Serif" pitchFamily="18"/>
                <a:ea typeface="WenQuanYi Zen Hei" pitchFamily="2"/>
                <a:cs typeface="Lohit Hindi" pitchFamily="2"/>
              </a:rPr>
              <a:t>rarity)</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classes (relative rarity)</a:t>
            </a:r>
          </a:p>
          <a:p>
            <a:pPr marL="0" marR="0" lvl="0" indent="0" rtl="0" hangingPunct="0">
              <a:lnSpc>
                <a:spcPct val="150000"/>
              </a:lnSpc>
              <a:spcBef>
                <a:spcPts val="0"/>
              </a:spcBef>
              <a:spcAft>
                <a:spcPts val="0"/>
              </a:spcAft>
              <a:buNone/>
              <a:tabLst/>
            </a:pPr>
            <a:endParaRPr lang="en-US" sz="2800" b="0" i="0" u="none" strike="noStrike" kern="1200" dirty="0">
              <a:ln>
                <a:noFill/>
              </a:ln>
              <a:latin typeface="Liberation Serif" pitchFamily="18"/>
              <a:ea typeface="WenQuanYi Zen Hei" pitchFamily="2"/>
              <a:cs typeface="Lohit Hindi" pitchFamily="2"/>
            </a:endParaRPr>
          </a:p>
        </p:txBody>
      </p:sp>
      <p:pic>
        <p:nvPicPr>
          <p:cNvPr id="54" name="Picture 53"/>
          <p:cNvPicPr>
            <a:picLocks noChangeAspect="1"/>
          </p:cNvPicPr>
          <p:nvPr/>
        </p:nvPicPr>
        <p:blipFill>
          <a:blip r:embed="rId3">
            <a:lum/>
            <a:alphaModFix/>
          </a:blip>
          <a:srcRect/>
          <a:stretch>
            <a:fillRect/>
          </a:stretch>
        </p:blipFill>
        <p:spPr>
          <a:xfrm>
            <a:off x="6195240" y="5134320"/>
            <a:ext cx="2194560" cy="1551240"/>
          </a:xfrm>
          <a:prstGeom prst="rect">
            <a:avLst/>
          </a:prstGeom>
          <a:noFill/>
          <a:ln>
            <a:noFill/>
          </a:ln>
        </p:spPr>
      </p:pic>
      <p:pic>
        <p:nvPicPr>
          <p:cNvPr id="55" name="Picture 54"/>
          <p:cNvPicPr>
            <a:picLocks noChangeAspect="1"/>
          </p:cNvPicPr>
          <p:nvPr/>
        </p:nvPicPr>
        <p:blipFill>
          <a:blip r:embed="rId4">
            <a:lum/>
            <a:alphaModFix/>
          </a:blip>
          <a:srcRect/>
          <a:stretch>
            <a:fillRect/>
          </a:stretch>
        </p:blipFill>
        <p:spPr>
          <a:xfrm>
            <a:off x="6101639" y="3566160"/>
            <a:ext cx="2402280" cy="1097280"/>
          </a:xfrm>
          <a:prstGeom prst="rect">
            <a:avLst/>
          </a:prstGeom>
          <a:noFill/>
          <a:ln>
            <a:noFill/>
          </a:ln>
        </p:spPr>
      </p:pic>
      <p:sp>
        <p:nvSpPr>
          <p:cNvPr id="56" name="TextBox 55"/>
          <p:cNvSpPr txBox="1"/>
          <p:nvPr/>
        </p:nvSpPr>
        <p:spPr>
          <a:xfrm>
            <a:off x="6400799" y="466632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Curved</a:t>
            </a:r>
          </a:p>
        </p:txBody>
      </p:sp>
      <p:sp>
        <p:nvSpPr>
          <p:cNvPr id="57" name="TextBox 56"/>
          <p:cNvSpPr txBox="1"/>
          <p:nvPr/>
        </p:nvSpPr>
        <p:spPr>
          <a:xfrm>
            <a:off x="6400799" y="668556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Mansard</a:t>
            </a:r>
          </a:p>
        </p:txBody>
      </p:sp>
      <p:sp>
        <p:nvSpPr>
          <p:cNvPr id="62" name="Footer Placeholder 61"/>
          <p:cNvSpPr>
            <a:spLocks noGrp="1"/>
          </p:cNvSpPr>
          <p:nvPr>
            <p:ph type="ftr" sz="quarter" idx="11"/>
          </p:nvPr>
        </p:nvSpPr>
        <p:spPr/>
        <p:txBody>
          <a:bodyPr/>
          <a:lstStyle/>
          <a:p>
            <a:pPr lvl="0"/>
            <a:r>
              <a:rPr lang="en-US" smtClean="0"/>
              <a:t>Zhang, Xi PhD Defense</a:t>
            </a:r>
            <a:endParaRPr lang="en-US"/>
          </a:p>
        </p:txBody>
      </p:sp>
      <p:sp>
        <p:nvSpPr>
          <p:cNvPr id="63" name="Slide Number Placeholder 62"/>
          <p:cNvSpPr>
            <a:spLocks noGrp="1"/>
          </p:cNvSpPr>
          <p:nvPr>
            <p:ph type="sldNum" sz="quarter" idx="12"/>
          </p:nvPr>
        </p:nvSpPr>
        <p:spPr/>
        <p:txBody>
          <a:bodyPr/>
          <a:lstStyle/>
          <a:p>
            <a:pPr lvl="0"/>
            <a:fld id="{1163934E-6D4A-49A7-BCC2-DF33CF0FAD11}" type="slidenum">
              <a:rPr lang="mr-IN" smtClean="0"/>
              <a:t>5</a:t>
            </a:fld>
            <a:r>
              <a:rPr lang="mr-IN" smtClean="0"/>
              <a:t>/</a:t>
            </a:r>
            <a:endParaRPr lang="mr-I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50</a:t>
            </a:fld>
            <a:r>
              <a:rPr lang="mr-IN" smtClean="0"/>
              <a:t>/</a:t>
            </a:r>
            <a:endParaRPr lang="mr-I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000"/>
            <a:ext cx="10058400" cy="549421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6" name="TextBox 5"/>
          <p:cNvSpPr txBox="1"/>
          <p:nvPr/>
        </p:nvSpPr>
        <p:spPr>
          <a:xfrm>
            <a:off x="590400" y="365760"/>
            <a:ext cx="407417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Classification results</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51</a:t>
            </a:fld>
            <a:r>
              <a:rPr lang="mr-IN" smtClean="0"/>
              <a:t>/</a:t>
            </a:r>
            <a:endParaRPr lang="mr-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9849" b="2424"/>
          <a:stretch/>
        </p:blipFill>
        <p:spPr>
          <a:xfrm>
            <a:off x="1809060" y="1076296"/>
            <a:ext cx="6070020" cy="4813838"/>
          </a:xfrm>
          <a:prstGeom prst="rect">
            <a:avLst/>
          </a:prstGeom>
        </p:spPr>
      </p:pic>
      <p:sp>
        <p:nvSpPr>
          <p:cNvPr id="2" name="TextBox 1"/>
          <p:cNvSpPr txBox="1"/>
          <p:nvPr/>
        </p:nvSpPr>
        <p:spPr>
          <a:xfrm>
            <a:off x="1761060" y="5894149"/>
            <a:ext cx="6405300"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Results are evaluated on CUFSF data from [119]</a:t>
            </a:r>
            <a:endParaRPr lang="en-US" sz="24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52</a:t>
            </a:fld>
            <a:r>
              <a:rPr lang="mr-IN" smtClean="0"/>
              <a:t>/</a:t>
            </a:r>
            <a:endParaRPr lang="mr-I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extBox 1"/>
          <p:cNvSpPr txBox="1"/>
          <p:nvPr/>
        </p:nvSpPr>
        <p:spPr>
          <a:xfrm>
            <a:off x="365760" y="109220"/>
            <a:ext cx="6046953" cy="887187"/>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dirty="0" smtClean="0">
                <a:ln>
                  <a:noFill/>
                </a:ln>
                <a:latin typeface="Liberation Serif" pitchFamily="18"/>
                <a:ea typeface="WenQuanYi Zen Hei" pitchFamily="2"/>
                <a:cs typeface="Lohit Hindi" pitchFamily="2"/>
              </a:rPr>
              <a:t>Imbalanced learning problem</a:t>
            </a:r>
            <a:endParaRPr lang="en-US" sz="3600" b="1" i="0" u="none" strike="noStrike" kern="1200" dirty="0">
              <a:ln>
                <a:noFill/>
              </a:ln>
              <a:latin typeface="Liberation Serif" pitchFamily="18"/>
              <a:ea typeface="WenQuanYi Zen Hei" pitchFamily="2"/>
              <a:cs typeface="Lohit Hindi" pitchFamily="2"/>
            </a:endParaRP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53</a:t>
            </a:fld>
            <a:r>
              <a:rPr lang="mr-IN" smtClean="0"/>
              <a:t>/</a:t>
            </a:r>
            <a:endParaRPr lang="mr-IN"/>
          </a:p>
        </p:txBody>
      </p:sp>
      <p:sp>
        <p:nvSpPr>
          <p:cNvPr id="12" name="TextBox 11"/>
          <p:cNvSpPr txBox="1"/>
          <p:nvPr/>
        </p:nvSpPr>
        <p:spPr>
          <a:xfrm>
            <a:off x="332504" y="858974"/>
            <a:ext cx="9310259" cy="2031325"/>
          </a:xfrm>
          <a:prstGeom prst="rect">
            <a:avLst/>
          </a:prstGeom>
          <a:noFill/>
        </p:spPr>
        <p:txBody>
          <a:bodyPr wrap="square" rtlCol="0">
            <a:spAutoFit/>
          </a:bodyPr>
          <a:lstStyle/>
          <a:p>
            <a:pPr lvl="0" algn="just" hangingPunct="0">
              <a:lnSpc>
                <a:spcPct val="150000"/>
              </a:lnSpc>
              <a:defRPr sz="1800"/>
            </a:pPr>
            <a:r>
              <a:rPr lang="en-US" sz="2800" dirty="0">
                <a:solidFill>
                  <a:srgbClr val="000000"/>
                </a:solidFill>
                <a:latin typeface="Liberation Serif" pitchFamily="18"/>
                <a:ea typeface="WenQuanYi Zen Hei" pitchFamily="2"/>
                <a:cs typeface="Lohit Hindi" pitchFamily="2"/>
              </a:rPr>
              <a:t>The fundamental issue in imbalanced learning is the ability of imbalanced data to compromise the performance of classification algorithm.</a:t>
            </a:r>
          </a:p>
        </p:txBody>
      </p:sp>
      <p:sp>
        <p:nvSpPr>
          <p:cNvPr id="13" name="TextBox 12"/>
          <p:cNvSpPr txBox="1"/>
          <p:nvPr/>
        </p:nvSpPr>
        <p:spPr>
          <a:xfrm>
            <a:off x="457200" y="3546764"/>
            <a:ext cx="9185564" cy="4401205"/>
          </a:xfrm>
          <a:prstGeom prst="rect">
            <a:avLst/>
          </a:prstGeom>
          <a:noFill/>
        </p:spPr>
        <p:txBody>
          <a:bodyPr wrap="square" rtlCol="0">
            <a:spAutoFit/>
          </a:bodyPr>
          <a:lstStyle/>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It is hard to detect </a:t>
            </a:r>
            <a:r>
              <a:rPr lang="en-US" sz="2800" dirty="0" smtClean="0">
                <a:latin typeface="Liberation Serif" pitchFamily="18"/>
                <a:ea typeface="WenQuanYi Zen Hei" pitchFamily="2"/>
                <a:cs typeface="Lohit Hindi" pitchFamily="2"/>
              </a:rPr>
              <a:t>patterns, regularities </a:t>
            </a:r>
            <a:r>
              <a:rPr lang="en-US" sz="2800" dirty="0">
                <a:latin typeface="Liberation Serif" pitchFamily="18"/>
                <a:ea typeface="WenQuanYi Zen Hei" pitchFamily="2"/>
                <a:cs typeface="Lohit Hindi" pitchFamily="2"/>
              </a:rPr>
              <a:t>within a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The general bias used in many classification algorithm make it hard to learn from the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Noise impacts more to the minority class.</a:t>
            </a: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extBox 1"/>
          <p:cNvSpPr txBox="1"/>
          <p:nvPr/>
        </p:nvSpPr>
        <p:spPr>
          <a:xfrm>
            <a:off x="381000" y="1755140"/>
            <a:ext cx="2913147" cy="787993"/>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i="0" u="none" strike="noStrike" kern="1200" dirty="0" smtClean="0">
                <a:ln>
                  <a:noFill/>
                </a:ln>
                <a:latin typeface="Liberation Serif" pitchFamily="18"/>
                <a:ea typeface="WenQuanYi Zen Hei" pitchFamily="2"/>
                <a:cs typeface="Lohit Hindi" pitchFamily="2"/>
              </a:rPr>
              <a:t>Existing work:</a:t>
            </a:r>
            <a:endParaRPr lang="en-US" sz="3600" i="0" u="none" strike="noStrike" kern="1200" dirty="0">
              <a:ln>
                <a:noFill/>
              </a:ln>
              <a:latin typeface="Liberation Serif" pitchFamily="18"/>
              <a:ea typeface="WenQuanYi Zen Hei" pitchFamily="2"/>
              <a:cs typeface="Lohit Hindi" pitchFamily="2"/>
            </a:endParaRPr>
          </a:p>
        </p:txBody>
      </p:sp>
      <p:sp>
        <p:nvSpPr>
          <p:cNvPr id="4" name="TextBox 3"/>
          <p:cNvSpPr txBox="1"/>
          <p:nvPr/>
        </p:nvSpPr>
        <p:spPr>
          <a:xfrm>
            <a:off x="472440" y="2758585"/>
            <a:ext cx="9227127" cy="1506523"/>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1800"/>
            </a:pPr>
            <a:r>
              <a:rPr lang="en-US" sz="3200" b="0" i="0" u="none" strike="noStrike" kern="1200">
                <a:ln>
                  <a:noFill/>
                </a:ln>
                <a:latin typeface="Liberation Serif" pitchFamily="18"/>
                <a:ea typeface="WenQuanYi Zen Hei" pitchFamily="2"/>
                <a:cs typeface="Lohit Hindi" pitchFamily="2"/>
              </a:rPr>
              <a:t>There are primarily three groups of methods that can solve imbalanced learning problems [19].</a:t>
            </a:r>
          </a:p>
        </p:txBody>
      </p:sp>
      <p:sp>
        <p:nvSpPr>
          <p:cNvPr id="5" name="TextBox 4"/>
          <p:cNvSpPr txBox="1"/>
          <p:nvPr/>
        </p:nvSpPr>
        <p:spPr>
          <a:xfrm>
            <a:off x="472440" y="4480560"/>
            <a:ext cx="4633233"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Cost sensitive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Kernel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Sampling methods.</a:t>
            </a:r>
          </a:p>
        </p:txBody>
      </p:sp>
      <p:sp>
        <p:nvSpPr>
          <p:cNvPr id="6" name="Freeform: Shape 5"/>
          <p:cNvSpPr/>
          <p:nvPr/>
        </p:nvSpPr>
        <p:spPr>
          <a:xfrm>
            <a:off x="4287960" y="5996121"/>
            <a:ext cx="389880" cy="38988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FF3333"/>
          </a:solidFill>
          <a:ln w="0">
            <a:solidFill>
              <a:srgbClr val="FF3333"/>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54</a:t>
            </a:fld>
            <a:r>
              <a:rPr lang="mr-IN" smtClean="0"/>
              <a:t>/</a:t>
            </a:r>
            <a:endParaRPr lang="mr-IN"/>
          </a:p>
        </p:txBody>
      </p:sp>
      <p:sp>
        <p:nvSpPr>
          <p:cNvPr id="10" name="TextBox 9"/>
          <p:cNvSpPr txBox="1"/>
          <p:nvPr/>
        </p:nvSpPr>
        <p:spPr>
          <a:xfrm>
            <a:off x="381000" y="1001"/>
            <a:ext cx="9144000" cy="168349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dirty="0" smtClean="0">
                <a:ln>
                  <a:noFill/>
                </a:ln>
                <a:latin typeface="Liberation Serif" pitchFamily="18"/>
                <a:ea typeface="WenQuanYi Zen Hei" pitchFamily="2"/>
                <a:cs typeface="Lohit Hindi" pitchFamily="2"/>
              </a:rPr>
              <a:t>Solving imbalanced learning through synthesis in feature space.</a:t>
            </a:r>
            <a:endParaRPr lang="en-US" sz="3600" b="1" i="0" u="none" strike="noStrike" kern="1200" dirty="0">
              <a:ln>
                <a:noFill/>
              </a:ln>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extBox 1"/>
          <p:cNvSpPr txBox="1"/>
          <p:nvPr/>
        </p:nvSpPr>
        <p:spPr>
          <a:xfrm>
            <a:off x="608520" y="361799"/>
            <a:ext cx="7851037" cy="710536"/>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200" b="0" i="0" u="none" strike="noStrike" kern="1200" smtClean="0">
                <a:ln>
                  <a:noFill/>
                </a:ln>
                <a:latin typeface="Liberation Serif" pitchFamily="18"/>
                <a:ea typeface="WenQuanYi Zen Hei" pitchFamily="2"/>
                <a:cs typeface="Lohit Hindi" pitchFamily="2"/>
              </a:rPr>
              <a:t>SMOTE </a:t>
            </a:r>
            <a:r>
              <a:rPr lang="en-US" sz="3200" b="0" i="0" u="none" strike="noStrike" kern="1200" dirty="0">
                <a:ln>
                  <a:noFill/>
                </a:ln>
                <a:latin typeface="Liberation Serif" pitchFamily="18"/>
                <a:ea typeface="WenQuanYi Zen Hei" pitchFamily="2"/>
                <a:cs typeface="Lohit Hindi" pitchFamily="2"/>
              </a:rPr>
              <a:t>[4] and its variants [2][7][17][18] etc.</a:t>
            </a:r>
          </a:p>
        </p:txBody>
      </p:sp>
      <p:pic>
        <p:nvPicPr>
          <p:cNvPr id="3" name="Picture 2"/>
          <p:cNvPicPr>
            <a:picLocks noChangeAspect="1"/>
          </p:cNvPicPr>
          <p:nvPr/>
        </p:nvPicPr>
        <p:blipFill>
          <a:blip r:embed="rId3">
            <a:lum/>
            <a:alphaModFix/>
          </a:blip>
          <a:srcRect/>
          <a:stretch>
            <a:fillRect/>
          </a:stretch>
        </p:blipFill>
        <p:spPr>
          <a:xfrm>
            <a:off x="1724850" y="1531928"/>
            <a:ext cx="6640020" cy="50749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55</a:t>
            </a:fld>
            <a:r>
              <a:rPr lang="mr-IN" smtClean="0"/>
              <a:t>/</a:t>
            </a:r>
            <a:endParaRPr lang="mr-I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extBox 1"/>
          <p:cNvSpPr txBox="1"/>
          <p:nvPr/>
        </p:nvSpPr>
        <p:spPr>
          <a:xfrm>
            <a:off x="365760" y="109220"/>
            <a:ext cx="7949782" cy="887187"/>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dirty="0">
                <a:ln>
                  <a:noFill/>
                </a:ln>
                <a:latin typeface="Liberation Serif" pitchFamily="18"/>
                <a:ea typeface="WenQuanYi Zen Hei" pitchFamily="2"/>
                <a:cs typeface="Lohit Hindi" pitchFamily="2"/>
              </a:rPr>
              <a:t>The proposed approach – </a:t>
            </a:r>
            <a:r>
              <a:rPr lang="en-US" sz="3600" b="1" i="0" u="none" strike="noStrike" kern="1200" dirty="0" smtClean="0">
                <a:ln>
                  <a:noFill/>
                </a:ln>
                <a:latin typeface="Liberation Serif" pitchFamily="18"/>
                <a:ea typeface="WenQuanYi Zen Hei" pitchFamily="2"/>
                <a:cs typeface="Lohit Hindi" pitchFamily="2"/>
              </a:rPr>
              <a:t>CGMOS [27]</a:t>
            </a:r>
            <a:endParaRPr lang="en-US" sz="3600" b="1" i="0" u="none" strike="noStrike" kern="1200" dirty="0">
              <a:ln>
                <a:noFill/>
              </a:ln>
              <a:latin typeface="Liberation Serif" pitchFamily="18"/>
              <a:ea typeface="WenQuanYi Zen Hei" pitchFamily="2"/>
              <a:cs typeface="Lohit Hindi" pitchFamily="2"/>
            </a:endParaRPr>
          </a:p>
        </p:txBody>
      </p:sp>
      <p:sp>
        <p:nvSpPr>
          <p:cNvPr id="4" name="TextBox 3"/>
          <p:cNvSpPr txBox="1"/>
          <p:nvPr/>
        </p:nvSpPr>
        <p:spPr>
          <a:xfrm>
            <a:off x="457200" y="1908719"/>
            <a:ext cx="9088582" cy="4692139"/>
          </a:xfrm>
          <a:prstGeom prst="rect">
            <a:avLst/>
          </a:prstGeom>
          <a:noFill/>
          <a:ln>
            <a:noFill/>
          </a:ln>
        </p:spPr>
        <p:txBody>
          <a:bodyPr vert="horz" wrap="square" lIns="90000" tIns="45000" rIns="90000" bIns="45000" anchorCtr="0" compatLnSpc="0">
            <a:spAutoFit/>
          </a:bodyPr>
          <a:lstStyle/>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an oversampling technique that uses the same framework proposed by SMOTE.</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can synthesize new samples that will improve the overall </a:t>
            </a:r>
            <a:r>
              <a:rPr lang="en-US" sz="2600" b="0" i="1" u="none" strike="noStrike" kern="1200" dirty="0">
                <a:ln>
                  <a:noFill/>
                </a:ln>
                <a:latin typeface="Times New Roman" pitchFamily="18"/>
                <a:ea typeface="WenQuanYi Zen Hei" pitchFamily="2"/>
                <a:cs typeface="Lohit Hindi" pitchFamily="2"/>
              </a:rPr>
              <a:t>certainty</a:t>
            </a:r>
            <a:r>
              <a:rPr lang="en-US" sz="2600" b="0" i="0" u="none" strike="noStrike" kern="1200" dirty="0">
                <a:ln>
                  <a:noFill/>
                </a:ln>
                <a:latin typeface="Times New Roman" pitchFamily="18"/>
                <a:ea typeface="WenQuanYi Zen Hei" pitchFamily="2"/>
                <a:cs typeface="Lohit Hindi" pitchFamily="2"/>
              </a:rPr>
              <a:t> of the entire dataset in classification.</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theoretically proved to work better than SMOTE during training when using Bayesian classification.</a:t>
            </a:r>
          </a:p>
        </p:txBody>
      </p:sp>
      <p:sp>
        <p:nvSpPr>
          <p:cNvPr id="5" name="TextBox 4"/>
          <p:cNvSpPr txBox="1"/>
          <p:nvPr/>
        </p:nvSpPr>
        <p:spPr>
          <a:xfrm>
            <a:off x="476640" y="1047599"/>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What is CGMOS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56</a:t>
            </a:fld>
            <a:r>
              <a:rPr lang="mr-IN" smtClean="0"/>
              <a:t>/</a:t>
            </a:r>
            <a:endParaRPr lang="mr-I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extBox 1"/>
          <p:cNvSpPr txBox="1"/>
          <p:nvPr/>
        </p:nvSpPr>
        <p:spPr>
          <a:xfrm>
            <a:off x="473760" y="1123200"/>
            <a:ext cx="9235440" cy="1449719"/>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0" i="0" u="none" strike="noStrike" kern="1200">
                <a:ln>
                  <a:noFill/>
                </a:ln>
                <a:latin typeface="Liberation Serif" pitchFamily="18"/>
                <a:ea typeface="WenQuanYi Zen Hei" pitchFamily="2"/>
                <a:cs typeface="Lohit Hindi" pitchFamily="2"/>
              </a:rPr>
              <a:t>Given Bayes rule in a binary classification problem:                    </a:t>
            </a:r>
          </a:p>
        </p:txBody>
      </p:sp>
      <p:pic>
        <p:nvPicPr>
          <p:cNvPr id="3" name="Picture 2"/>
          <p:cNvPicPr>
            <a:picLocks noChangeAspect="1"/>
          </p:cNvPicPr>
          <p:nvPr/>
        </p:nvPicPr>
        <p:blipFill>
          <a:blip r:embed="rId3">
            <a:lum/>
            <a:alphaModFix/>
          </a:blip>
          <a:srcRect/>
          <a:stretch>
            <a:fillRect/>
          </a:stretch>
        </p:blipFill>
        <p:spPr>
          <a:xfrm>
            <a:off x="2317680" y="5045760"/>
            <a:ext cx="5271839" cy="1737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2194560" y="1665359"/>
            <a:ext cx="5857560" cy="1108440"/>
          </a:xfrm>
          <a:prstGeom prst="rect">
            <a:avLst/>
          </a:prstGeom>
          <a:noFill/>
          <a:ln>
            <a:noFill/>
          </a:ln>
        </p:spPr>
      </p:pic>
      <p:sp>
        <p:nvSpPr>
          <p:cNvPr id="5" name="TextBox 4"/>
          <p:cNvSpPr txBox="1"/>
          <p:nvPr/>
        </p:nvSpPr>
        <p:spPr>
          <a:xfrm>
            <a:off x="476640" y="399600"/>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Definition of certainty</a:t>
            </a:r>
          </a:p>
        </p:txBody>
      </p:sp>
      <p:grpSp>
        <p:nvGrpSpPr>
          <p:cNvPr id="6" name="Group 5"/>
          <p:cNvGrpSpPr/>
          <p:nvPr/>
        </p:nvGrpSpPr>
        <p:grpSpPr>
          <a:xfrm>
            <a:off x="532080" y="3056400"/>
            <a:ext cx="9177120" cy="1816351"/>
            <a:chOff x="532080" y="3056400"/>
            <a:chExt cx="9177120" cy="1816351"/>
          </a:xfrm>
        </p:grpSpPr>
        <mc:AlternateContent xmlns:mc="http://schemas.openxmlformats.org/markup-compatibility/2006" xmlns:a14="http://schemas.microsoft.com/office/drawing/2010/main">
          <mc:Choice Requires="a14">
            <p:sp>
              <p:nvSpPr>
                <p:cNvPr id="7" name="TextBox 6"/>
                <p:cNvSpPr txBox="1">
                  <a:spLocks noResize="1"/>
                </p:cNvSpPr>
                <p:nvPr/>
              </p:nvSpPr>
              <p:spPr>
                <a:xfrm>
                  <a:off x="3182040" y="3127679"/>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a:latin typeface="Liberation Sans" pitchFamily="18"/>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82040" y="3127679"/>
                  <a:ext cx="1005840" cy="374760"/>
                </a:xfrm>
                <a:prstGeom prst="rect">
                  <a:avLst/>
                </a:prstGeom>
                <a:blipFill>
                  <a:blip r:embed="rId5"/>
                  <a:stretch>
                    <a:fillRect b="-3226"/>
                  </a:stretch>
                </a:blipFill>
                <a:ln>
                  <a:noFill/>
                </a:ln>
              </p:spPr>
              <p:txBody>
                <a:bodyPr/>
                <a:lstStyle/>
                <a:p>
                  <a:r>
                    <a:rPr lang="en-US">
                      <a:noFill/>
                    </a:rPr>
                    <a:t> </a:t>
                  </a:r>
                </a:p>
              </p:txBody>
            </p:sp>
          </mc:Fallback>
        </mc:AlternateContent>
        <p:sp>
          <p:nvSpPr>
            <p:cNvPr id="8" name="TextBox 7"/>
            <p:cNvSpPr txBox="1"/>
            <p:nvPr/>
          </p:nvSpPr>
          <p:spPr>
            <a:xfrm>
              <a:off x="532080" y="3056400"/>
              <a:ext cx="9177120" cy="1816351"/>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pPr>
              <a:r>
                <a:rPr lang="en-US" sz="2600" b="0" i="0" u="none" strike="noStrike" kern="1200" dirty="0">
                  <a:ln>
                    <a:noFill/>
                  </a:ln>
                  <a:latin typeface="Times New Roman" pitchFamily="18"/>
                  <a:ea typeface="WenQuanYi Zen Hei" pitchFamily="2"/>
                  <a:cs typeface="Lohit Hindi" pitchFamily="2"/>
                </a:rPr>
                <a:t>For a data sample            representing features and class label. The certainty for this sample in the majority and minority class are respectively defined as:</a:t>
              </a:r>
            </a:p>
          </p:txBody>
        </p:sp>
      </p:gr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57</a:t>
            </a:fld>
            <a:r>
              <a:rPr lang="mr-IN" smtClean="0"/>
              <a:t>/</a:t>
            </a:r>
            <a:endParaRPr lang="mr-I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extBox 1"/>
          <p:cNvSpPr txBox="1"/>
          <p:nvPr/>
        </p:nvSpPr>
        <p:spPr>
          <a:xfrm>
            <a:off x="476640" y="399600"/>
            <a:ext cx="4854512"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dirty="0" smtClean="0">
                <a:ln>
                  <a:noFill/>
                </a:ln>
                <a:latin typeface="Times New Roman" pitchFamily="18"/>
                <a:ea typeface="WenQuanYi Zen Hei" pitchFamily="2"/>
                <a:cs typeface="Lohit Hindi" pitchFamily="2"/>
              </a:rPr>
              <a:t>Relative Certainty Change</a:t>
            </a:r>
            <a:endParaRPr lang="en-US" sz="3200" b="1" i="0" u="none" strike="noStrike" kern="1200" dirty="0">
              <a:ln>
                <a:noFill/>
              </a:ln>
              <a:latin typeface="Times New Roman" pitchFamily="18"/>
              <a:ea typeface="WenQuanYi Zen Hei" pitchFamily="2"/>
              <a:cs typeface="Lohit Hindi" pitchFamily="2"/>
            </a:endParaRPr>
          </a:p>
        </p:txBody>
      </p:sp>
      <p:sp>
        <p:nvSpPr>
          <p:cNvPr id="3" name="TextBox 2"/>
          <p:cNvSpPr txBox="1"/>
          <p:nvPr/>
        </p:nvSpPr>
        <p:spPr>
          <a:xfrm>
            <a:off x="504725" y="1138746"/>
            <a:ext cx="9080269" cy="2214281"/>
          </a:xfrm>
          <a:prstGeom prst="rect">
            <a:avLst/>
          </a:prstGeom>
          <a:noFill/>
          <a:ln>
            <a:noFill/>
          </a:ln>
        </p:spPr>
        <p:txBody>
          <a:bodyPr vert="horz" wrap="square" lIns="90000" tIns="45000" rIns="90000" bIns="45000" anchorCtr="0" compatLnSpc="0">
            <a:spAutoFit/>
          </a:bodyPr>
          <a:lstStyle/>
          <a:p>
            <a:pPr marL="342900" marR="0" lvl="0" indent="-342900" algn="just" rtl="0" hangingPunct="0">
              <a:lnSpc>
                <a:spcPct val="150000"/>
              </a:lnSpc>
              <a:spcBef>
                <a:spcPts val="0"/>
              </a:spcBef>
              <a:spcAft>
                <a:spcPts val="0"/>
              </a:spcAft>
              <a:buSzPct val="45000"/>
              <a:buFont typeface="Wingdings" charset="2"/>
              <a:buChar char="v"/>
              <a:tabLst/>
              <a:defRPr sz="2400"/>
            </a:pPr>
            <a:r>
              <a:rPr lang="en-US" sz="2400" b="0" i="0" u="none" strike="noStrike" kern="1200" dirty="0" smtClean="0">
                <a:ln>
                  <a:noFill/>
                </a:ln>
                <a:latin typeface="Times New Roman" pitchFamily="18"/>
                <a:ea typeface="WenQuanYi Zen Hei" pitchFamily="2"/>
                <a:cs typeface="Lohit Hindi" pitchFamily="2"/>
              </a:rPr>
              <a:t>The </a:t>
            </a:r>
            <a:r>
              <a:rPr lang="en-US" sz="2400" b="0" i="0" u="none" strike="noStrike" kern="1200" dirty="0">
                <a:ln>
                  <a:noFill/>
                </a:ln>
                <a:latin typeface="Times New Roman" pitchFamily="18"/>
                <a:ea typeface="WenQuanYi Zen Hei" pitchFamily="2"/>
                <a:cs typeface="Lohit Hindi" pitchFamily="2"/>
              </a:rPr>
              <a:t>weight            is computed as a </a:t>
            </a:r>
            <a:r>
              <a:rPr lang="en-US" sz="2400" b="0" i="1" u="none" strike="noStrike" kern="1200" dirty="0">
                <a:ln>
                  <a:noFill/>
                </a:ln>
                <a:latin typeface="Times New Roman" pitchFamily="18"/>
                <a:ea typeface="WenQuanYi Zen Hei" pitchFamily="2"/>
                <a:cs typeface="Lohit Hindi" pitchFamily="2"/>
              </a:rPr>
              <a:t>relative certainty change</a:t>
            </a:r>
            <a:r>
              <a:rPr lang="en-US" sz="2400" b="0" i="0" u="none" strike="noStrike" kern="1200" dirty="0">
                <a:ln>
                  <a:noFill/>
                </a:ln>
                <a:latin typeface="Times New Roman" pitchFamily="18"/>
                <a:ea typeface="WenQuanYi Zen Hei" pitchFamily="2"/>
                <a:cs typeface="Lohit Hindi" pitchFamily="2"/>
              </a:rPr>
              <a:t> comparing the certainty before and after a new sample is added.</a:t>
            </a:r>
          </a:p>
          <a:p>
            <a:pPr marL="342900" marR="0" lvl="0" indent="-342900" algn="just" rtl="0" hangingPunct="0">
              <a:lnSpc>
                <a:spcPct val="150000"/>
              </a:lnSpc>
              <a:spcBef>
                <a:spcPts val="0"/>
              </a:spcBef>
              <a:spcAft>
                <a:spcPts val="0"/>
              </a:spcAft>
              <a:buSzPct val="45000"/>
              <a:buFont typeface="Wingdings" charset="2"/>
              <a:buChar char="v"/>
              <a:tabLst/>
              <a:defRPr sz="2400"/>
            </a:pPr>
            <a:r>
              <a:rPr lang="en-US" sz="2400" b="0" i="0" u="none" strike="noStrike" kern="1200" dirty="0">
                <a:ln>
                  <a:noFill/>
                </a:ln>
                <a:latin typeface="Times New Roman" pitchFamily="18"/>
                <a:ea typeface="WenQuanYi Zen Hei" pitchFamily="2"/>
                <a:cs typeface="Lohit Hindi" pitchFamily="2"/>
              </a:rPr>
              <a:t>Given relative certainty change for sample            by adding a new sample at location      </a:t>
            </a:r>
            <a:r>
              <a:rPr lang="en-US" sz="2400" b="0" i="0" u="none" strike="noStrike" kern="1200" dirty="0" smtClean="0">
                <a:ln>
                  <a:noFill/>
                </a:ln>
                <a:latin typeface="Times New Roman" pitchFamily="18"/>
                <a:ea typeface="WenQuanYi Zen Hei" pitchFamily="2"/>
                <a:cs typeface="Lohit Hindi" pitchFamily="2"/>
              </a:rPr>
              <a:t>the relative certainty change is defined </a:t>
            </a:r>
            <a:r>
              <a:rPr lang="en-US" sz="2400" b="0" i="0" u="none" strike="noStrike" kern="1200" dirty="0">
                <a:ln>
                  <a:noFill/>
                </a:ln>
                <a:latin typeface="Times New Roman" pitchFamily="18"/>
                <a:ea typeface="WenQuanYi Zen Hei" pitchFamily="2"/>
                <a:cs typeface="Lohit Hindi" pitchFamily="2"/>
              </a:rPr>
              <a:t>as:  </a:t>
            </a:r>
          </a:p>
        </p:txBody>
      </p:sp>
      <mc:AlternateContent xmlns:mc="http://schemas.openxmlformats.org/markup-compatibility/2006">
        <mc:Choice xmlns:a14="http://schemas.microsoft.com/office/drawing/2010/main" Requires="a14">
          <p:sp>
            <p:nvSpPr>
              <p:cNvPr id="4" name="TextBox 3"/>
              <p:cNvSpPr txBox="1">
                <a:spLocks noResize="1"/>
              </p:cNvSpPr>
              <p:nvPr/>
            </p:nvSpPr>
            <p:spPr>
              <a:xfrm>
                <a:off x="2681280" y="1258247"/>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4" name="TextBox 3"/>
              <p:cNvSpPr txBox="1">
                <a:spLocks noRot="1" noChangeAspect="1" noMove="1" noResize="1" noEditPoints="1" noAdjustHandles="1" noChangeArrowheads="1" noChangeShapeType="1" noTextEdit="1"/>
              </p:cNvSpPr>
              <p:nvPr/>
            </p:nvSpPr>
            <p:spPr>
              <a:xfrm>
                <a:off x="2681280" y="1258247"/>
                <a:ext cx="914400" cy="393120"/>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a:spLocks noResize="1"/>
              </p:cNvSpPr>
              <p:nvPr/>
            </p:nvSpPr>
            <p:spPr>
              <a:xfrm>
                <a:off x="6270480" y="2332398"/>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dirty="0">
                  <a:latin typeface="Liberation Sans" pitchFamily="18"/>
                </a:endParaRPr>
              </a:p>
            </p:txBody>
          </p:sp>
        </mc:Choice>
        <mc:Fallback>
          <p:sp>
            <p:nvSpPr>
              <p:cNvPr id="6" name="TextBox 5"/>
              <p:cNvSpPr txBox="1">
                <a:spLocks noRot="1" noChangeAspect="1" noMove="1" noResize="1" noEditPoints="1" noAdjustHandles="1" noChangeArrowheads="1" noChangeShapeType="1" noTextEdit="1"/>
              </p:cNvSpPr>
              <p:nvPr/>
            </p:nvSpPr>
            <p:spPr>
              <a:xfrm>
                <a:off x="6270480" y="2332398"/>
                <a:ext cx="1005840" cy="374760"/>
              </a:xfrm>
              <a:prstGeom prst="rect">
                <a:avLst/>
              </a:prstGeom>
              <a:blipFill rotWithShape="0">
                <a:blip r:embed="rId4"/>
                <a:stretch>
                  <a:fillRect b="-327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a:spLocks noResize="1"/>
              </p:cNvSpPr>
              <p:nvPr/>
            </p:nvSpPr>
            <p:spPr>
              <a:xfrm>
                <a:off x="3138480" y="2795981"/>
                <a:ext cx="402480" cy="42048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p:sp>
            <p:nvSpPr>
              <p:cNvPr id="7" name="TextBox 6"/>
              <p:cNvSpPr txBox="1">
                <a:spLocks noRot="1" noChangeAspect="1" noMove="1" noResize="1" noEditPoints="1" noAdjustHandles="1" noChangeArrowheads="1" noChangeShapeType="1" noTextEdit="1"/>
              </p:cNvSpPr>
              <p:nvPr/>
            </p:nvSpPr>
            <p:spPr>
              <a:xfrm>
                <a:off x="3138480" y="2795981"/>
                <a:ext cx="402480" cy="420480"/>
              </a:xfrm>
              <a:prstGeom prst="rect">
                <a:avLst/>
              </a:prstGeom>
              <a:blipFill rotWithShape="0">
                <a:blip r:embed="rId5"/>
                <a:stretch>
                  <a:fillRect/>
                </a:stretch>
              </a:blipFill>
              <a:ln>
                <a:noFill/>
              </a:ln>
            </p:spPr>
            <p:txBody>
              <a:bodyPr/>
              <a:lstStyle/>
              <a:p>
                <a:r>
                  <a:rPr lang="en-US">
                    <a:noFill/>
                  </a:rPr>
                  <a:t> </a:t>
                </a:r>
              </a:p>
            </p:txBody>
          </p:sp>
        </mc:Fallback>
      </mc:AlternateContent>
      <p:pic>
        <p:nvPicPr>
          <p:cNvPr id="8" name="Picture 7"/>
          <p:cNvPicPr>
            <a:picLocks noChangeAspect="1"/>
          </p:cNvPicPr>
          <p:nvPr/>
        </p:nvPicPr>
        <p:blipFill>
          <a:blip r:embed="rId6">
            <a:lum/>
            <a:alphaModFix/>
          </a:blip>
          <a:srcRect/>
          <a:stretch>
            <a:fillRect/>
          </a:stretch>
        </p:blipFill>
        <p:spPr>
          <a:xfrm>
            <a:off x="2626560" y="4259160"/>
            <a:ext cx="4838400" cy="100584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58</a:t>
            </a:fld>
            <a:r>
              <a:rPr lang="mr-IN" smtClean="0"/>
              <a:t>/</a:t>
            </a:r>
            <a:endParaRPr lang="mr-I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640" y="399600"/>
            <a:ext cx="6830694"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dirty="0" smtClean="0">
                <a:ln>
                  <a:noFill/>
                </a:ln>
                <a:latin typeface="Times New Roman" pitchFamily="18"/>
                <a:ea typeface="WenQuanYi Zen Hei" pitchFamily="2"/>
                <a:cs typeface="Lohit Hindi" pitchFamily="2"/>
              </a:rPr>
              <a:t>Weight computation for seed selection</a:t>
            </a:r>
            <a:endParaRPr lang="en-US" sz="3200" b="1" i="0" u="none" strike="noStrike" kern="1200" dirty="0">
              <a:ln>
                <a:noFill/>
              </a:ln>
              <a:latin typeface="Times New Roman" pitchFamily="18"/>
              <a:ea typeface="WenQuanYi Zen Hei" pitchFamily="2"/>
              <a:cs typeface="Lohit Hindi" pitchFamily="2"/>
            </a:endParaRPr>
          </a:p>
        </p:txBody>
      </p:sp>
      <p:sp>
        <p:nvSpPr>
          <p:cNvPr id="3" name="TextBox 2"/>
          <p:cNvSpPr txBox="1"/>
          <p:nvPr/>
        </p:nvSpPr>
        <p:spPr>
          <a:xfrm>
            <a:off x="476640" y="1669936"/>
            <a:ext cx="9080269" cy="1086472"/>
          </a:xfrm>
          <a:prstGeom prst="rect">
            <a:avLst/>
          </a:prstGeom>
          <a:noFill/>
          <a:ln>
            <a:noFill/>
          </a:ln>
        </p:spPr>
        <p:txBody>
          <a:bodyPr vert="horz" wrap="square" lIns="90000" tIns="45000" rIns="90000" bIns="45000" anchorCtr="0" compatLnSpc="0">
            <a:spAutoFit/>
          </a:bodyPr>
          <a:lstStyle/>
          <a:p>
            <a:pPr marL="342900" marR="0" lvl="0" indent="-342900" rtl="0" hangingPunct="0">
              <a:lnSpc>
                <a:spcPct val="150000"/>
              </a:lnSpc>
              <a:spcBef>
                <a:spcPts val="0"/>
              </a:spcBef>
              <a:spcAft>
                <a:spcPts val="0"/>
              </a:spcAft>
              <a:buSzPct val="45000"/>
              <a:buFont typeface="Wingdings" charset="2"/>
              <a:buChar char="v"/>
              <a:tabLst/>
              <a:defRPr sz="2400"/>
            </a:pPr>
            <a:r>
              <a:rPr lang="en-US" sz="2400" b="0" i="0" u="none" strike="noStrike" kern="1200" dirty="0">
                <a:ln>
                  <a:noFill/>
                </a:ln>
                <a:latin typeface="Times New Roman" pitchFamily="18"/>
                <a:ea typeface="WenQuanYi Zen Hei" pitchFamily="2"/>
                <a:cs typeface="Lohit Hindi" pitchFamily="2"/>
              </a:rPr>
              <a:t>CGMOS selects a seed according to a weight              assigned to the seed</a:t>
            </a:r>
            <a:r>
              <a:rPr lang="en-US" sz="2400" b="0" i="0" u="none" strike="noStrike" kern="1200" dirty="0" smtClean="0">
                <a:ln>
                  <a:noFill/>
                </a:ln>
                <a:latin typeface="Times New Roman" pitchFamily="18"/>
                <a:ea typeface="WenQuanYi Zen Hei" pitchFamily="2"/>
                <a:cs typeface="Lohit Hindi" pitchFamily="2"/>
              </a:rPr>
              <a:t>.</a:t>
            </a:r>
            <a:endParaRPr lang="en-US" sz="2400" b="0" i="0" u="none" strike="noStrike" kern="1200" dirty="0">
              <a:ln>
                <a:noFill/>
              </a:ln>
              <a:latin typeface="Times New Roman" pitchFamily="18"/>
              <a:ea typeface="WenQuanYi Zen Hei" pitchFamily="2"/>
              <a:cs typeface="Lohit Hindi" pitchFamily="2"/>
            </a:endParaRPr>
          </a:p>
        </p:txBody>
      </p:sp>
      <mc:AlternateContent xmlns:mc="http://schemas.openxmlformats.org/markup-compatibility/2006">
        <mc:Choice xmlns:a14="http://schemas.microsoft.com/office/drawing/2010/main" Requires="a14">
          <p:sp>
            <p:nvSpPr>
              <p:cNvPr id="5" name="TextBox 4"/>
              <p:cNvSpPr txBox="1">
                <a:spLocks noResize="1"/>
              </p:cNvSpPr>
              <p:nvPr/>
            </p:nvSpPr>
            <p:spPr>
              <a:xfrm>
                <a:off x="6484683" y="1730411"/>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5" name="TextBox 4"/>
              <p:cNvSpPr txBox="1">
                <a:spLocks noRot="1" noChangeAspect="1" noMove="1" noResize="1" noEditPoints="1" noAdjustHandles="1" noChangeArrowheads="1" noChangeShapeType="1" noTextEdit="1"/>
              </p:cNvSpPr>
              <p:nvPr/>
            </p:nvSpPr>
            <p:spPr>
              <a:xfrm>
                <a:off x="6484683" y="1730411"/>
                <a:ext cx="914400" cy="393120"/>
              </a:xfrm>
              <a:prstGeom prst="rect">
                <a:avLst/>
              </a:prstGeom>
              <a:blipFill rotWithShape="0">
                <a:blip r:embed="rId3"/>
                <a:stretch>
                  <a:fillRect/>
                </a:stretch>
              </a:blipFill>
              <a:ln>
                <a:noFill/>
              </a:ln>
            </p:spPr>
            <p:txBody>
              <a:bodyPr/>
              <a:lstStyle/>
              <a:p>
                <a:r>
                  <a:rPr lang="en-US">
                    <a:noFill/>
                  </a:rPr>
                  <a:t> </a:t>
                </a:r>
              </a:p>
            </p:txBody>
          </p:sp>
        </mc:Fallback>
      </mc:AlternateContent>
      <p:sp>
        <p:nvSpPr>
          <p:cNvPr id="9" name="TextBox 8"/>
          <p:cNvSpPr txBox="1"/>
          <p:nvPr/>
        </p:nvSpPr>
        <p:spPr>
          <a:xfrm>
            <a:off x="851093" y="3238769"/>
            <a:ext cx="3108959"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Weight is computed as:</a:t>
            </a:r>
          </a:p>
        </p:txBody>
      </p:sp>
      <p:pic>
        <p:nvPicPr>
          <p:cNvPr id="10" name="Picture 9"/>
          <p:cNvPicPr>
            <a:picLocks noChangeAspect="1"/>
          </p:cNvPicPr>
          <p:nvPr/>
        </p:nvPicPr>
        <p:blipFill>
          <a:blip r:embed="rId4">
            <a:lum/>
            <a:alphaModFix/>
          </a:blip>
          <a:srcRect/>
          <a:stretch>
            <a:fillRect/>
          </a:stretch>
        </p:blipFill>
        <p:spPr>
          <a:xfrm>
            <a:off x="2871774" y="3786689"/>
            <a:ext cx="4435560" cy="117036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59</a:t>
            </a:fld>
            <a:r>
              <a:rPr lang="mr-IN" smtClean="0"/>
              <a:t>/</a:t>
            </a:r>
            <a:endParaRPr lang="mr-IN"/>
          </a:p>
        </p:txBody>
      </p:sp>
    </p:spTree>
    <p:extLst>
      <p:ext uri="{BB962C8B-B14F-4D97-AF65-F5344CB8AC3E}">
        <p14:creationId xmlns:p14="http://schemas.microsoft.com/office/powerpoint/2010/main" val="1354616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a:t>
            </a:fld>
            <a:r>
              <a:rPr lang="mr-IN" smtClean="0"/>
              <a:t>/</a:t>
            </a:r>
            <a:endParaRPr lang="mr-I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Theoretical guarantee over SMOTE</a:t>
            </a:r>
          </a:p>
        </p:txBody>
      </p:sp>
      <p:grpSp>
        <p:nvGrpSpPr>
          <p:cNvPr id="3" name="Group 2"/>
          <p:cNvGrpSpPr/>
          <p:nvPr/>
        </p:nvGrpSpPr>
        <p:grpSpPr>
          <a:xfrm>
            <a:off x="548640" y="1297619"/>
            <a:ext cx="9052560" cy="1152580"/>
            <a:chOff x="548640" y="1172160"/>
            <a:chExt cx="9724652" cy="1152580"/>
          </a:xfrm>
        </p:grpSpPr>
        <p:sp>
          <p:nvSpPr>
            <p:cNvPr id="4" name="TextBox 3"/>
            <p:cNvSpPr txBox="1"/>
            <p:nvPr/>
          </p:nvSpPr>
          <p:spPr>
            <a:xfrm>
              <a:off x="548640" y="1172160"/>
              <a:ext cx="9724652"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1" i="0" u="none" strike="noStrike" kern="1200" dirty="0">
                  <a:ln>
                    <a:noFill/>
                  </a:ln>
                  <a:latin typeface="Times New Roman" pitchFamily="18"/>
                  <a:ea typeface="WenQuanYi Zen Hei" pitchFamily="2"/>
                  <a:cs typeface="Lohit Hindi" pitchFamily="2"/>
                </a:rPr>
                <a:t>Definition (Average gain):</a:t>
              </a:r>
              <a:r>
                <a:rPr lang="en-US" sz="2400" b="0" i="0" u="none" strike="noStrike" kern="1200" dirty="0">
                  <a:ln>
                    <a:noFill/>
                  </a:ln>
                  <a:latin typeface="Times New Roman" pitchFamily="18"/>
                  <a:ea typeface="WenQuanYi Zen Hei" pitchFamily="2"/>
                  <a:cs typeface="Lohit Hindi" pitchFamily="2"/>
                </a:rPr>
                <a:t> The average gain when adding sample       is defined by:</a:t>
              </a:r>
            </a:p>
          </p:txBody>
        </p:sp>
        <mc:AlternateContent xmlns:mc="http://schemas.openxmlformats.org/markup-compatibility/2006" xmlns:a14="http://schemas.microsoft.com/office/drawing/2010/main">
          <mc:Choice Requires="a14">
            <p:sp>
              <p:nvSpPr>
                <p:cNvPr id="5" name="TextBox 4"/>
                <p:cNvSpPr txBox="1">
                  <a:spLocks noResize="1"/>
                </p:cNvSpPr>
                <p:nvPr/>
              </p:nvSpPr>
              <p:spPr>
                <a:xfrm>
                  <a:off x="9417846" y="1250821"/>
                  <a:ext cx="457200" cy="4845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417846" y="1250821"/>
                  <a:ext cx="457200" cy="484560"/>
                </a:xfrm>
                <a:prstGeom prst="rect">
                  <a:avLst/>
                </a:prstGeom>
                <a:blipFill rotWithShape="0">
                  <a:blip r:embed="rId3"/>
                  <a:stretch>
                    <a:fillRect/>
                  </a:stretch>
                </a:blipFill>
                <a:ln>
                  <a:noFill/>
                </a:ln>
              </p:spPr>
              <p:txBody>
                <a:bodyPr/>
                <a:lstStyle/>
                <a:p>
                  <a:r>
                    <a:rPr lang="en-US">
                      <a:noFill/>
                    </a:rPr>
                    <a:t> </a:t>
                  </a:r>
                </a:p>
              </p:txBody>
            </p:sp>
          </mc:Fallback>
        </mc:AlternateContent>
      </p:grpSp>
      <p:grpSp>
        <p:nvGrpSpPr>
          <p:cNvPr id="6" name="Group 5"/>
          <p:cNvGrpSpPr/>
          <p:nvPr/>
        </p:nvGrpSpPr>
        <p:grpSpPr>
          <a:xfrm>
            <a:off x="3377160" y="2040119"/>
            <a:ext cx="4019400" cy="2224441"/>
            <a:chOff x="3377160" y="2040119"/>
            <a:chExt cx="4019400" cy="2224441"/>
          </a:xfrm>
        </p:grpSpPr>
        <p:pic>
          <p:nvPicPr>
            <p:cNvPr id="7" name="Picture 6"/>
            <p:cNvPicPr>
              <a:picLocks noChangeAspect="1"/>
            </p:cNvPicPr>
            <p:nvPr/>
          </p:nvPicPr>
          <p:blipFill>
            <a:blip r:embed="rId4">
              <a:lum/>
              <a:alphaModFix/>
            </a:blip>
            <a:srcRect/>
            <a:stretch>
              <a:fillRect/>
            </a:stretch>
          </p:blipFill>
          <p:spPr>
            <a:xfrm>
              <a:off x="3377160" y="2040119"/>
              <a:ext cx="3115080" cy="1030319"/>
            </a:xfrm>
            <a:prstGeom prst="rect">
              <a:avLst/>
            </a:prstGeom>
            <a:noFill/>
            <a:ln>
              <a:noFill/>
            </a:ln>
          </p:spPr>
        </p:pic>
        <p:sp>
          <p:nvSpPr>
            <p:cNvPr id="8" name="TextBox 7"/>
            <p:cNvSpPr txBox="1"/>
            <p:nvPr/>
          </p:nvSpPr>
          <p:spPr>
            <a:xfrm>
              <a:off x="3392640" y="3080520"/>
              <a:ext cx="100584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Times New Roman" pitchFamily="18"/>
                  <a:ea typeface="WenQuanYi Zen Hei" pitchFamily="2"/>
                  <a:cs typeface="Lohit Hindi" pitchFamily="2"/>
                </a:rPr>
                <a:t>where</a:t>
              </a:r>
            </a:p>
          </p:txBody>
        </p:sp>
        <p:pic>
          <p:nvPicPr>
            <p:cNvPr id="9" name="Picture 8"/>
            <p:cNvPicPr>
              <a:picLocks noChangeAspect="1"/>
            </p:cNvPicPr>
            <p:nvPr/>
          </p:nvPicPr>
          <p:blipFill>
            <a:blip r:embed="rId5">
              <a:lum/>
              <a:alphaModFix/>
            </a:blip>
            <a:srcRect/>
            <a:stretch>
              <a:fillRect/>
            </a:stretch>
          </p:blipFill>
          <p:spPr>
            <a:xfrm>
              <a:off x="3484440" y="3715920"/>
              <a:ext cx="3912120" cy="548640"/>
            </a:xfrm>
            <a:prstGeom prst="rect">
              <a:avLst/>
            </a:prstGeom>
            <a:noFill/>
            <a:ln>
              <a:noFill/>
            </a:ln>
          </p:spPr>
        </p:pic>
      </p:grpSp>
      <p:sp>
        <p:nvSpPr>
          <p:cNvPr id="10" name="TextBox 9"/>
          <p:cNvSpPr txBox="1"/>
          <p:nvPr/>
        </p:nvSpPr>
        <p:spPr>
          <a:xfrm>
            <a:off x="548640" y="4916520"/>
            <a:ext cx="9052560"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1" i="0" u="none" strike="noStrike" kern="1200">
                <a:ln>
                  <a:noFill/>
                </a:ln>
                <a:latin typeface="Times New Roman" pitchFamily="18"/>
                <a:ea typeface="WenQuanYi Zen Hei" pitchFamily="2"/>
                <a:cs typeface="Lohit Hindi" pitchFamily="2"/>
              </a:rPr>
              <a:t>Theorem:</a:t>
            </a:r>
            <a:r>
              <a:rPr lang="en-US" sz="2400" b="0" i="0" u="none" strike="noStrike" kern="1200">
                <a:ln>
                  <a:noFill/>
                </a:ln>
                <a:latin typeface="Times New Roman" pitchFamily="18"/>
                <a:ea typeface="WenQuanYi Zen Hei" pitchFamily="2"/>
                <a:cs typeface="Lohit Hindi" pitchFamily="2"/>
              </a:rPr>
              <a:t> </a:t>
            </a:r>
            <a:r>
              <a:rPr lang="en-US" sz="2400" b="0" i="1" u="none" strike="noStrike" kern="1200">
                <a:ln>
                  <a:noFill/>
                </a:ln>
                <a:latin typeface="Times New Roman" pitchFamily="18"/>
                <a:ea typeface="WenQuanYi Zen Hei" pitchFamily="2"/>
                <a:cs typeface="Lohit Hindi" pitchFamily="2"/>
              </a:rPr>
              <a:t>The expected average gain in CGMOS is higher or equal to that of SMOTE.</a:t>
            </a:r>
          </a:p>
        </p:txBody>
      </p:sp>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60</a:t>
            </a:fld>
            <a:r>
              <a:rPr lang="mr-IN" smtClean="0"/>
              <a:t>/</a:t>
            </a:r>
            <a:endParaRPr lang="mr-I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756799" y="465198"/>
            <a:ext cx="6400799" cy="4892040"/>
          </a:xfrm>
          <a:prstGeom prst="rect">
            <a:avLst/>
          </a:prstGeom>
          <a:noFill/>
          <a:ln>
            <a:noFill/>
          </a:ln>
        </p:spPr>
      </p:pic>
      <p:sp>
        <p:nvSpPr>
          <p:cNvPr id="3" name="TextBox 2"/>
          <p:cNvSpPr txBox="1"/>
          <p:nvPr/>
        </p:nvSpPr>
        <p:spPr>
          <a:xfrm>
            <a:off x="3768478" y="5357238"/>
            <a:ext cx="2377439"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dirty="0" smtClean="0">
                <a:ln>
                  <a:noFill/>
                </a:ln>
                <a:latin typeface="Times New Roman" pitchFamily="18"/>
                <a:ea typeface="WenQuanYi Zen Hei" pitchFamily="2"/>
                <a:cs typeface="Lohit Hindi" pitchFamily="2"/>
              </a:rPr>
              <a:t>Certainty</a:t>
            </a:r>
            <a:endParaRPr lang="en-US" sz="2400" b="0" i="0" u="none" strike="noStrike" kern="1200" dirty="0">
              <a:ln>
                <a:noFill/>
              </a:ln>
              <a:latin typeface="Times New Roman" pitchFamily="18"/>
              <a:ea typeface="WenQuanYi Zen Hei" pitchFamily="2"/>
              <a:cs typeface="Lohit Hindi" pitchFamily="2"/>
            </a:endParaRP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61</a:t>
            </a:fld>
            <a:r>
              <a:rPr lang="mr-IN" smtClean="0"/>
              <a:t>/</a:t>
            </a:r>
            <a:endParaRPr lang="mr-IN"/>
          </a:p>
        </p:txBody>
      </p:sp>
      <p:sp>
        <p:nvSpPr>
          <p:cNvPr id="4" name="TextBox 3"/>
          <p:cNvSpPr txBox="1"/>
          <p:nvPr/>
        </p:nvSpPr>
        <p:spPr>
          <a:xfrm>
            <a:off x="2375138" y="6135533"/>
            <a:ext cx="5339443"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Left: Minority class, Right: Majority class</a:t>
            </a:r>
            <a:endParaRPr lang="en-US"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extBox 1"/>
          <p:cNvSpPr txBox="1"/>
          <p:nvPr/>
        </p:nvSpPr>
        <p:spPr>
          <a:xfrm>
            <a:off x="2976094" y="5476963"/>
            <a:ext cx="4369679" cy="939959"/>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Relative certainty change</a:t>
            </a:r>
          </a:p>
        </p:txBody>
      </p:sp>
      <p:pic>
        <p:nvPicPr>
          <p:cNvPr id="3" name="Picture 2"/>
          <p:cNvPicPr>
            <a:picLocks noChangeAspect="1"/>
          </p:cNvPicPr>
          <p:nvPr/>
        </p:nvPicPr>
        <p:blipFill>
          <a:blip r:embed="rId3">
            <a:lum/>
            <a:alphaModFix/>
          </a:blip>
          <a:srcRect/>
          <a:stretch>
            <a:fillRect/>
          </a:stretch>
        </p:blipFill>
        <p:spPr>
          <a:xfrm>
            <a:off x="1916973" y="401683"/>
            <a:ext cx="6400799" cy="491040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62</a:t>
            </a:fld>
            <a:r>
              <a:rPr lang="mr-IN" smtClean="0"/>
              <a:t>/</a:t>
            </a:r>
            <a:endParaRPr lang="mr-IN"/>
          </a:p>
        </p:txBody>
      </p:sp>
      <p:sp>
        <p:nvSpPr>
          <p:cNvPr id="6" name="TextBox 5"/>
          <p:cNvSpPr txBox="1"/>
          <p:nvPr/>
        </p:nvSpPr>
        <p:spPr>
          <a:xfrm>
            <a:off x="2491211" y="6187683"/>
            <a:ext cx="5339443"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Left: Minority class, Right: Majority class</a:t>
            </a:r>
            <a:endParaRPr lang="en-US"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extBox 1"/>
          <p:cNvSpPr txBox="1"/>
          <p:nvPr/>
        </p:nvSpPr>
        <p:spPr>
          <a:xfrm>
            <a:off x="700734" y="61558"/>
            <a:ext cx="548639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Results</a:t>
            </a:r>
          </a:p>
        </p:txBody>
      </p:sp>
      <p:sp>
        <p:nvSpPr>
          <p:cNvPr id="4" name="TextBox 3"/>
          <p:cNvSpPr txBox="1"/>
          <p:nvPr/>
        </p:nvSpPr>
        <p:spPr>
          <a:xfrm>
            <a:off x="700734" y="1050112"/>
            <a:ext cx="8688252" cy="5842453"/>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Datasets:</a:t>
            </a:r>
            <a:r>
              <a:rPr lang="en-US" sz="2600" b="0" i="0" u="none" strike="noStrike" kern="1200" dirty="0">
                <a:ln>
                  <a:noFill/>
                </a:ln>
                <a:latin typeface="Times New Roman" pitchFamily="18"/>
                <a:ea typeface="WenQuanYi Zen Hei" pitchFamily="2"/>
                <a:cs typeface="Lohit Hindi" pitchFamily="2"/>
              </a:rPr>
              <a:t> 30 datasets downloaded from UC Irvine machine learning repository corresponding to existing </a:t>
            </a:r>
            <a:r>
              <a:rPr lang="en-US" sz="2600" b="0" i="0" u="none" strike="noStrike" kern="1200" dirty="0" smtClean="0">
                <a:ln>
                  <a:noFill/>
                </a:ln>
                <a:latin typeface="Times New Roman" pitchFamily="18"/>
                <a:ea typeface="WenQuanYi Zen Hei" pitchFamily="2"/>
                <a:cs typeface="Lohit Hindi" pitchFamily="2"/>
              </a:rPr>
              <a:t>evaluations</a:t>
            </a:r>
            <a:r>
              <a:rPr lang="en-US" sz="2600" dirty="0">
                <a:latin typeface="Times New Roman" pitchFamily="18"/>
                <a:ea typeface="WenQuanYi Zen Hei" pitchFamily="2"/>
                <a:cs typeface="Lohit Hindi" pitchFamily="2"/>
              </a:rPr>
              <a:t>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160</a:t>
            </a:r>
            <a:r>
              <a:rPr lang="en-US" sz="2600" b="0" i="0" u="none" strike="noStrike" kern="1200" dirty="0" smtClean="0">
                <a:ln>
                  <a:noFill/>
                </a:ln>
                <a:latin typeface="Times New Roman" pitchFamily="18"/>
                <a:ea typeface="WenQuanYi Zen Hei" pitchFamily="2"/>
                <a:cs typeface="Lohit Hindi" pitchFamily="2"/>
              </a:rPr>
              <a:t>].</a:t>
            </a:r>
          </a:p>
          <a:p>
            <a:pPr marL="0" marR="0" lvl="0" indent="0" algn="just" rtl="0" hangingPunct="0">
              <a:lnSpc>
                <a:spcPct val="150000"/>
              </a:lnSpc>
              <a:spcBef>
                <a:spcPts val="0"/>
              </a:spcBef>
              <a:spcAft>
                <a:spcPts val="0"/>
              </a:spcAft>
              <a:buNone/>
              <a:tabLst/>
              <a:defRPr sz="2600"/>
            </a:pPr>
            <a:endParaRPr lang="en-US" sz="2600" b="0" i="0" u="none" strike="noStrike" kern="1200" dirty="0">
              <a:ln>
                <a:noFill/>
              </a:ln>
              <a:latin typeface="Times New Roman" pitchFamily="18"/>
              <a:ea typeface="WenQuanYi Zen Hei" pitchFamily="2"/>
              <a:cs typeface="Lohit Hindi" pitchFamily="2"/>
            </a:endParaRP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Compared approaches:</a:t>
            </a:r>
            <a:r>
              <a:rPr lang="en-US" sz="2600" b="0" i="0" u="none" strike="noStrike" kern="1200" dirty="0">
                <a:ln>
                  <a:noFill/>
                </a:ln>
                <a:latin typeface="Times New Roman" pitchFamily="18"/>
                <a:ea typeface="WenQuanYi Zen Hei" pitchFamily="2"/>
                <a:cs typeface="Lohit Hindi" pitchFamily="2"/>
              </a:rPr>
              <a:t> No addition, Duplication, SMOTE </a:t>
            </a:r>
            <a:r>
              <a:rPr lang="en-US" sz="2600" b="0" i="0" u="none" strike="noStrike" kern="1200" dirty="0" smtClean="0">
                <a:ln>
                  <a:noFill/>
                </a:ln>
                <a:latin typeface="Times New Roman" pitchFamily="18"/>
                <a:ea typeface="WenQuanYi Zen Hei" pitchFamily="2"/>
                <a:cs typeface="Lohit Hindi" pitchFamily="2"/>
              </a:rPr>
              <a:t>[35], </a:t>
            </a:r>
            <a:r>
              <a:rPr lang="en-US" sz="2600" b="0" i="0" u="none" strike="noStrike" kern="1200" dirty="0" err="1">
                <a:ln>
                  <a:noFill/>
                </a:ln>
                <a:latin typeface="Times New Roman" pitchFamily="18"/>
                <a:ea typeface="WenQuanYi Zen Hei" pitchFamily="2"/>
                <a:cs typeface="Lohit Hindi" pitchFamily="2"/>
              </a:rPr>
              <a:t>Boarderline</a:t>
            </a:r>
            <a:r>
              <a:rPr lang="en-US" sz="2600" b="0" i="0" u="none" strike="noStrike" kern="1200" dirty="0">
                <a:ln>
                  <a:noFill/>
                </a:ln>
                <a:latin typeface="Times New Roman" pitchFamily="18"/>
                <a:ea typeface="WenQuanYi Zen Hei" pitchFamily="2"/>
                <a:cs typeface="Lohit Hindi" pitchFamily="2"/>
              </a:rPr>
              <a:t>-SMOTE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36</a:t>
            </a:r>
            <a:r>
              <a:rPr lang="en-US" sz="2600" b="0" i="0" u="none" strike="noStrike" kern="1200" dirty="0" smtClean="0">
                <a:ln>
                  <a:noFill/>
                </a:ln>
                <a:latin typeface="Times New Roman" pitchFamily="18"/>
                <a:ea typeface="WenQuanYi Zen Hei" pitchFamily="2"/>
                <a:cs typeface="Lohit Hindi" pitchFamily="2"/>
              </a:rPr>
              <a:t>], </a:t>
            </a:r>
            <a:r>
              <a:rPr lang="en-US" sz="2600" b="0" i="0" u="none" strike="noStrike" kern="1200" dirty="0">
                <a:ln>
                  <a:noFill/>
                </a:ln>
                <a:latin typeface="Times New Roman" pitchFamily="18"/>
                <a:ea typeface="WenQuanYi Zen Hei" pitchFamily="2"/>
                <a:cs typeface="Lohit Hindi" pitchFamily="2"/>
              </a:rPr>
              <a:t>ADASYN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37</a:t>
            </a:r>
            <a:r>
              <a:rPr lang="en-US" sz="2600" b="0" i="0" u="none" strike="noStrike" kern="1200" dirty="0" smtClean="0">
                <a:ln>
                  <a:noFill/>
                </a:ln>
                <a:latin typeface="Times New Roman" pitchFamily="18"/>
                <a:ea typeface="WenQuanYi Zen Hei" pitchFamily="2"/>
                <a:cs typeface="Lohit Hindi" pitchFamily="2"/>
              </a:rPr>
              <a:t>], </a:t>
            </a:r>
            <a:r>
              <a:rPr lang="en-US" sz="2600" b="0" i="0" u="none" strike="noStrike" kern="1200" dirty="0">
                <a:ln>
                  <a:noFill/>
                </a:ln>
                <a:latin typeface="Times New Roman" pitchFamily="18"/>
                <a:ea typeface="WenQuanYi Zen Hei" pitchFamily="2"/>
                <a:cs typeface="Lohit Hindi" pitchFamily="2"/>
              </a:rPr>
              <a:t>MWMOTE </a:t>
            </a:r>
            <a:r>
              <a:rPr lang="en-US" sz="2600" b="0" i="0" u="none" strike="noStrike" kern="1200" dirty="0" smtClean="0">
                <a:ln>
                  <a:noFill/>
                </a:ln>
                <a:latin typeface="Times New Roman" pitchFamily="18"/>
                <a:ea typeface="WenQuanYi Zen Hei" pitchFamily="2"/>
                <a:cs typeface="Lohit Hindi" pitchFamily="2"/>
              </a:rPr>
              <a:t>[156],  and </a:t>
            </a:r>
            <a:r>
              <a:rPr lang="en-US" sz="2600" b="0" i="0" u="none" strike="noStrike" kern="1200" dirty="0" err="1" smtClean="0">
                <a:ln>
                  <a:noFill/>
                </a:ln>
                <a:latin typeface="Times New Roman" pitchFamily="18"/>
                <a:ea typeface="WenQuanYi Zen Hei" pitchFamily="2"/>
                <a:cs typeface="Lohit Hindi" pitchFamily="2"/>
              </a:rPr>
              <a:t>RAMOBoost</a:t>
            </a:r>
            <a:r>
              <a:rPr lang="en-US" sz="2600" b="0" i="0" u="none" strike="noStrike" kern="1200" dirty="0" smtClean="0">
                <a:ln>
                  <a:noFill/>
                </a:ln>
                <a:latin typeface="Times New Roman" pitchFamily="18"/>
                <a:ea typeface="WenQuanYi Zen Hei" pitchFamily="2"/>
                <a:cs typeface="Lohit Hindi" pitchFamily="2"/>
              </a:rPr>
              <a:t> [154].</a:t>
            </a:r>
          </a:p>
          <a:p>
            <a:pPr marL="0" marR="0" lvl="0" indent="0" algn="just" rtl="0" hangingPunct="0">
              <a:lnSpc>
                <a:spcPct val="150000"/>
              </a:lnSpc>
              <a:spcBef>
                <a:spcPts val="0"/>
              </a:spcBef>
              <a:spcAft>
                <a:spcPts val="0"/>
              </a:spcAft>
              <a:buNone/>
              <a:tabLst/>
              <a:defRPr sz="2600"/>
            </a:pPr>
            <a:endParaRPr lang="en-US" sz="2600" b="0" i="0" u="none" strike="noStrike" kern="1200" dirty="0">
              <a:ln>
                <a:noFill/>
              </a:ln>
              <a:latin typeface="Times New Roman" pitchFamily="18"/>
              <a:ea typeface="WenQuanYi Zen Hei" pitchFamily="2"/>
              <a:cs typeface="Lohit Hindi" pitchFamily="2"/>
            </a:endParaRP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Classifiers:</a:t>
            </a:r>
            <a:r>
              <a:rPr lang="en-US" sz="2600" b="0" i="0" u="none" strike="noStrike" kern="1200" dirty="0">
                <a:ln>
                  <a:noFill/>
                </a:ln>
                <a:latin typeface="Times New Roman" pitchFamily="18"/>
                <a:ea typeface="WenQuanYi Zen Hei" pitchFamily="2"/>
                <a:cs typeface="Lohit Hindi" pitchFamily="2"/>
              </a:rPr>
              <a:t> Bayes with KDE, K nearest neighbors, Adaboost.M1, SVM, Neural networks, Random forest according to existing evaluations.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63</a:t>
            </a:fld>
            <a:r>
              <a:rPr lang="mr-IN" smtClean="0"/>
              <a:t>/</a:t>
            </a:r>
            <a:endParaRPr lang="mr-I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845999" y="74160"/>
            <a:ext cx="8772120" cy="689580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64</a:t>
            </a:fld>
            <a:r>
              <a:rPr lang="mr-IN" smtClean="0"/>
              <a:t>/</a:t>
            </a:r>
            <a:endParaRPr lang="mr-I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132192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dirty="0">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65</a:t>
            </a:fld>
            <a:r>
              <a:rPr lang="mr-IN" smtClean="0"/>
              <a:t>/</a:t>
            </a:r>
            <a:endParaRPr lang="mr-IN"/>
          </a:p>
        </p:txBody>
      </p:sp>
    </p:spTree>
    <p:extLst>
      <p:ext uri="{BB962C8B-B14F-4D97-AF65-F5344CB8AC3E}">
        <p14:creationId xmlns:p14="http://schemas.microsoft.com/office/powerpoint/2010/main" val="15996124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extBox 1"/>
          <p:cNvSpPr txBox="1"/>
          <p:nvPr/>
        </p:nvSpPr>
        <p:spPr>
          <a:xfrm>
            <a:off x="366480" y="11702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Conclusion</a:t>
            </a:r>
          </a:p>
        </p:txBody>
      </p:sp>
      <p:sp>
        <p:nvSpPr>
          <p:cNvPr id="4" name="TextBox 3"/>
          <p:cNvSpPr txBox="1"/>
          <p:nvPr/>
        </p:nvSpPr>
        <p:spPr>
          <a:xfrm>
            <a:off x="366481" y="1015522"/>
            <a:ext cx="7018181" cy="1742357"/>
          </a:xfrm>
          <a:prstGeom prst="rect">
            <a:avLst/>
          </a:prstGeom>
          <a:noFill/>
          <a:ln>
            <a:noFill/>
          </a:ln>
        </p:spPr>
        <p:txBody>
          <a:bodyPr vert="horz" wrap="none" lIns="90000" tIns="45000" rIns="90000" bIns="45000" anchorCtr="0" compatLnSpc="0">
            <a:spAutoFit/>
          </a:bodyPr>
          <a:lstStyle/>
          <a:p>
            <a:pPr marL="0" marR="0" lvl="0" indent="0" algn="just" rtl="0" hangingPunct="0">
              <a:spcBef>
                <a:spcPts val="0"/>
              </a:spcBef>
              <a:spcAft>
                <a:spcPts val="0"/>
              </a:spcAft>
              <a:buSzPct val="45000"/>
              <a:tabLst/>
            </a:pPr>
            <a:r>
              <a:rPr lang="en-US" sz="2800" b="1" i="0" u="none" strike="noStrike" kern="1200" dirty="0" smtClean="0">
                <a:ln>
                  <a:noFill/>
                </a:ln>
                <a:latin typeface="Liberation Serif" pitchFamily="18"/>
                <a:ea typeface="WenQuanYi Zen Hei" pitchFamily="2"/>
                <a:cs typeface="Lohit Hindi" pitchFamily="2"/>
              </a:rPr>
              <a:t>Goals: </a:t>
            </a:r>
          </a:p>
          <a:p>
            <a:pPr lvl="1" algn="just" hangingPunct="0">
              <a:buSzPct val="45000"/>
            </a:pPr>
            <a:r>
              <a:rPr lang="en-US" sz="2800" dirty="0" smtClean="0">
                <a:latin typeface="Liberation Serif" pitchFamily="18"/>
                <a:ea typeface="WenQuanYi Zen Hei" pitchFamily="2"/>
                <a:cs typeface="Lohit Hindi" pitchFamily="2"/>
              </a:rPr>
              <a:t>Use data synthesis techniques to</a:t>
            </a:r>
            <a:endParaRPr lang="en-US" sz="2800" b="0" i="0" u="none" strike="noStrike" kern="1200" dirty="0">
              <a:ln>
                <a:noFill/>
              </a:ln>
              <a:latin typeface="Liberation Serif" pitchFamily="18"/>
              <a:ea typeface="WenQuanYi Zen Hei" pitchFamily="2"/>
              <a:cs typeface="Lohit Hindi" pitchFamily="2"/>
            </a:endParaRPr>
          </a:p>
          <a:p>
            <a:pPr marL="914400" lvl="3" indent="-457200" algn="just" hangingPunct="0">
              <a:buSzPct val="45000"/>
              <a:buFont typeface="Wingdings" charset="2"/>
              <a:buChar char="v"/>
            </a:pPr>
            <a:r>
              <a:rPr lang="en-US" sz="2800" b="0" i="0" u="none" strike="noStrike" kern="1200" dirty="0">
                <a:ln>
                  <a:noFill/>
                </a:ln>
                <a:latin typeface="Liberation Serif" pitchFamily="18"/>
                <a:ea typeface="WenQuanYi Zen Hei" pitchFamily="2"/>
                <a:cs typeface="Lohit Hindi" pitchFamily="2"/>
              </a:rPr>
              <a:t>Boost performance of object recognition.</a:t>
            </a:r>
          </a:p>
          <a:p>
            <a:pPr marL="914400" lvl="3" indent="-457200" algn="just" hangingPunct="0">
              <a:buSzPct val="45000"/>
              <a:buFont typeface="Wingdings" charset="2"/>
              <a:buChar char="v"/>
            </a:pPr>
            <a:r>
              <a:rPr lang="en-US" sz="2800" b="0" i="0" u="none" strike="noStrike" kern="1200" dirty="0">
                <a:ln>
                  <a:noFill/>
                </a:ln>
                <a:latin typeface="Liberation Serif" pitchFamily="18"/>
                <a:ea typeface="WenQuanYi Zen Hei" pitchFamily="2"/>
                <a:cs typeface="Lohit Hindi" pitchFamily="2"/>
              </a:rPr>
              <a:t>Ease ground truth labeling process.</a:t>
            </a:r>
          </a:p>
        </p:txBody>
      </p:sp>
      <p:sp>
        <p:nvSpPr>
          <p:cNvPr id="6" name="TextBox 5"/>
          <p:cNvSpPr txBox="1"/>
          <p:nvPr/>
        </p:nvSpPr>
        <p:spPr>
          <a:xfrm>
            <a:off x="-146929" y="2834812"/>
            <a:ext cx="8041249" cy="2450179"/>
          </a:xfrm>
          <a:prstGeom prst="rect">
            <a:avLst/>
          </a:prstGeom>
          <a:noFill/>
          <a:ln>
            <a:noFill/>
          </a:ln>
        </p:spPr>
        <p:txBody>
          <a:bodyPr vert="horz" wrap="square" lIns="90000" tIns="45000" rIns="90000" bIns="45000" anchorCtr="0" compatLnSpc="0">
            <a:spAutoFit/>
          </a:bodyPr>
          <a:lstStyle/>
          <a:p>
            <a:pPr marL="0" marR="0" lvl="0" indent="0" algn="just" rtl="0" hangingPunct="0">
              <a:spcBef>
                <a:spcPts val="0"/>
              </a:spcBef>
              <a:spcAft>
                <a:spcPts val="0"/>
              </a:spcAft>
              <a:buSzPct val="45000"/>
              <a:tabLst/>
            </a:pPr>
            <a:r>
              <a:rPr lang="en-US" sz="2800" b="1" i="0" u="none" strike="noStrike" kern="1200" dirty="0">
                <a:ln>
                  <a:noFill/>
                </a:ln>
                <a:latin typeface="Liberation Serif" pitchFamily="18"/>
                <a:ea typeface="WenQuanYi Zen Hei" pitchFamily="2"/>
                <a:cs typeface="Lohit Hindi" pitchFamily="2"/>
              </a:rPr>
              <a:t>Novel contributions:</a:t>
            </a:r>
          </a:p>
          <a:p>
            <a:pPr marL="914400" lvl="3" indent="-457200" hangingPunct="0">
              <a:buClr>
                <a:srgbClr val="000000"/>
              </a:buClr>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914400" lvl="1" indent="-457200" hangingPunct="0">
              <a:lnSpc>
                <a:spcPct val="150000"/>
              </a:lnSpc>
              <a:buSzPct val="45000"/>
              <a:buFont typeface="Wingdings" charset="2"/>
              <a:buChar char="v"/>
            </a:pPr>
            <a:r>
              <a:rPr lang="en-US" sz="3200" dirty="0">
                <a:latin typeface="Liberation Serif" pitchFamily="18"/>
                <a:ea typeface="WenQuanYi Zen Hei" pitchFamily="2"/>
                <a:cs typeface="Lohit Hindi" pitchFamily="2"/>
              </a:rPr>
              <a:t>Features to learn from synthetic data</a:t>
            </a:r>
          </a:p>
          <a:p>
            <a:pPr marL="914400" lvl="3" indent="-457200" hangingPunct="0">
              <a:buClr>
                <a:srgbClr val="000000"/>
              </a:buClr>
              <a:buSzPct val="45000"/>
              <a:buFont typeface="Wingdings" charset="2"/>
              <a:buChar char="v"/>
            </a:pPr>
            <a:r>
              <a:rPr lang="en-US" sz="2800" b="0" i="0" u="none" strike="noStrike" kern="1200" dirty="0" smtClean="0">
                <a:ln>
                  <a:noFill/>
                </a:ln>
                <a:solidFill>
                  <a:srgbClr val="000000"/>
                </a:solidFill>
                <a:latin typeface="Liberation Serif" pitchFamily="18"/>
                <a:ea typeface="WenQuanYi Zen Hei" pitchFamily="2"/>
                <a:cs typeface="Lohit Hindi" pitchFamily="2"/>
              </a:rPr>
              <a:t>Eliminating </a:t>
            </a:r>
            <a:r>
              <a:rPr lang="en-US" sz="2800" b="0" i="0" u="none" strike="noStrike" kern="1200" dirty="0">
                <a:ln>
                  <a:noFill/>
                </a:ln>
                <a:solidFill>
                  <a:srgbClr val="000000"/>
                </a:solidFill>
                <a:latin typeface="Liberation Serif" pitchFamily="18"/>
                <a:ea typeface="WenQuanYi Zen Hei" pitchFamily="2"/>
                <a:cs typeface="Lohit Hindi" pitchFamily="2"/>
              </a:rPr>
              <a:t>synthetic gap.</a:t>
            </a:r>
          </a:p>
          <a:p>
            <a:pPr marL="914400" lvl="3" indent="-457200" algn="just" hangingPunct="0">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11" name="Footer Placeholder 10"/>
          <p:cNvSpPr>
            <a:spLocks noGrp="1"/>
          </p:cNvSpPr>
          <p:nvPr>
            <p:ph type="ftr" sz="quarter" idx="11"/>
          </p:nvPr>
        </p:nvSpPr>
        <p:spPr>
          <a:xfrm>
            <a:off x="3629398" y="7222200"/>
            <a:ext cx="3195000" cy="521280"/>
          </a:xfrm>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a:xfrm>
            <a:off x="7458358" y="7113840"/>
            <a:ext cx="2658600" cy="457200"/>
          </a:xfrm>
        </p:spPr>
        <p:txBody>
          <a:bodyPr/>
          <a:lstStyle/>
          <a:p>
            <a:pPr lvl="0"/>
            <a:fld id="{1163934E-6D4A-49A7-BCC2-DF33CF0FAD11}" type="slidenum">
              <a:rPr lang="mr-IN" smtClean="0"/>
              <a:t>66</a:t>
            </a:fld>
            <a:r>
              <a:rPr lang="mr-IN" smtClean="0"/>
              <a:t>/</a:t>
            </a:r>
            <a:endParaRPr lang="mr-IN"/>
          </a:p>
        </p:txBody>
      </p:sp>
      <p:sp>
        <p:nvSpPr>
          <p:cNvPr id="8" name="TextBox 7"/>
          <p:cNvSpPr txBox="1"/>
          <p:nvPr/>
        </p:nvSpPr>
        <p:spPr>
          <a:xfrm>
            <a:off x="366480" y="5118341"/>
            <a:ext cx="9447238" cy="2568096"/>
          </a:xfrm>
          <a:prstGeom prst="rect">
            <a:avLst/>
          </a:prstGeom>
          <a:noFill/>
          <a:ln>
            <a:noFill/>
          </a:ln>
        </p:spPr>
        <p:txBody>
          <a:bodyPr vert="horz" wrap="square" lIns="90000" tIns="45000" rIns="90000" bIns="45000" anchorCtr="0" compatLnSpc="0">
            <a:spAutoFit/>
          </a:bodyPr>
          <a:lstStyle/>
          <a:p>
            <a:pPr marL="0" marR="0" lvl="0" indent="0" algn="just" rtl="0" hangingPunct="0">
              <a:spcBef>
                <a:spcPts val="0"/>
              </a:spcBef>
              <a:spcAft>
                <a:spcPts val="0"/>
              </a:spcAft>
              <a:buSzPct val="45000"/>
              <a:tabLst/>
            </a:pPr>
            <a:r>
              <a:rPr lang="en-US" sz="2800" b="1" dirty="0" smtClean="0">
                <a:latin typeface="Liberation Serif" pitchFamily="18"/>
                <a:ea typeface="WenQuanYi Zen Hei" pitchFamily="2"/>
                <a:cs typeface="Lohit Hindi" pitchFamily="2"/>
              </a:rPr>
              <a:t>Future works:</a:t>
            </a:r>
          </a:p>
          <a:p>
            <a:pPr marL="914400" lvl="1" indent="-457200" algn="just" hangingPunct="0">
              <a:buSzPct val="45000"/>
              <a:buFont typeface="Wingdings" charset="2"/>
              <a:buChar char="v"/>
            </a:pPr>
            <a:r>
              <a:rPr lang="en-US" sz="2800" dirty="0" smtClean="0">
                <a:latin typeface="Liberation Serif" pitchFamily="18"/>
                <a:ea typeface="WenQuanYi Zen Hei" pitchFamily="2"/>
                <a:cs typeface="Lohit Hindi" pitchFamily="2"/>
              </a:rPr>
              <a:t>Deep learning based data synthesis.</a:t>
            </a:r>
          </a:p>
          <a:p>
            <a:pPr marL="914400" lvl="1" indent="-457200" algn="just" hangingPunct="0">
              <a:buSzPct val="45000"/>
              <a:buFont typeface="Wingdings" charset="2"/>
              <a:buChar char="v"/>
            </a:pPr>
            <a:r>
              <a:rPr lang="en-US" sz="2800" dirty="0" smtClean="0">
                <a:latin typeface="Liberation Serif" pitchFamily="18"/>
                <a:ea typeface="WenQuanYi Zen Hei" pitchFamily="2"/>
                <a:cs typeface="Lohit Hindi" pitchFamily="2"/>
              </a:rPr>
              <a:t>Automatically synthesize more complicated data such as video, 3D object, etc..</a:t>
            </a:r>
          </a:p>
          <a:p>
            <a:pPr marL="457200" marR="0" lvl="0" indent="-457200" algn="just" rtl="0" hangingPunct="0">
              <a:spcBef>
                <a:spcPts val="0"/>
              </a:spcBef>
              <a:spcAft>
                <a:spcPts val="0"/>
              </a:spcAft>
              <a:buSzPct val="45000"/>
              <a:buFont typeface="Wingdings" charset="2"/>
              <a:buChar char="v"/>
              <a:tabLst/>
            </a:pPr>
            <a:endParaRPr lang="en-US" sz="2800" b="1" dirty="0" smtClean="0">
              <a:latin typeface="Liberation Serif" pitchFamily="18"/>
              <a:ea typeface="WenQuanYi Zen Hei" pitchFamily="2"/>
              <a:cs typeface="Lohit Hindi" pitchFamily="2"/>
            </a:endParaRPr>
          </a:p>
          <a:p>
            <a:pPr marL="914400" lvl="1" indent="-457200" algn="just" hangingPunct="0">
              <a:buSzPct val="45000"/>
              <a:buFont typeface="Arial" charset="0"/>
              <a:buChar char="•"/>
            </a:pPr>
            <a:endParaRPr lang="en-US" sz="2800" b="1" dirty="0" smtClean="0">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67</a:t>
            </a:fld>
            <a:r>
              <a:rPr lang="mr-IN" smtClean="0"/>
              <a:t>/</a:t>
            </a:r>
            <a:endParaRPr lang="mr-IN"/>
          </a:p>
        </p:txBody>
      </p:sp>
      <p:sp>
        <p:nvSpPr>
          <p:cNvPr id="4" name="TextBox 3"/>
          <p:cNvSpPr txBox="1"/>
          <p:nvPr/>
        </p:nvSpPr>
        <p:spPr>
          <a:xfrm>
            <a:off x="1341120" y="1463040"/>
            <a:ext cx="7223760" cy="1938992"/>
          </a:xfrm>
          <a:prstGeom prst="rect">
            <a:avLst/>
          </a:prstGeom>
          <a:noFill/>
        </p:spPr>
        <p:txBody>
          <a:bodyPr wrap="square" rtlCol="0">
            <a:spAutoFit/>
          </a:bodyPr>
          <a:lstStyle/>
          <a:p>
            <a:pPr algn="ctr"/>
            <a:r>
              <a:rPr lang="en-US" sz="4000" dirty="0" smtClean="0">
                <a:latin typeface="Times New Roman" charset="0"/>
                <a:ea typeface="Times New Roman" charset="0"/>
                <a:cs typeface="Times New Roman" charset="0"/>
              </a:rPr>
              <a:t>Thank you very much</a:t>
            </a:r>
          </a:p>
          <a:p>
            <a:pPr algn="ctr"/>
            <a:endParaRPr lang="en-US" sz="4000" dirty="0">
              <a:latin typeface="Times New Roman" charset="0"/>
              <a:ea typeface="Times New Roman" charset="0"/>
              <a:cs typeface="Times New Roman" charset="0"/>
            </a:endParaRPr>
          </a:p>
          <a:p>
            <a:pPr algn="ctr"/>
            <a:r>
              <a:rPr lang="en-US" sz="4000" dirty="0" smtClean="0">
                <a:latin typeface="Times New Roman" charset="0"/>
                <a:ea typeface="Times New Roman" charset="0"/>
                <a:cs typeface="Times New Roman" charset="0"/>
              </a:rPr>
              <a:t>Questions and Comments?</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4039992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57200" y="1280159"/>
            <a:ext cx="4114800" cy="4114800"/>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526000" y="1280159"/>
            <a:ext cx="4114800" cy="4114800"/>
          </a:xfrm>
          <a:prstGeom prst="rect">
            <a:avLst/>
          </a:prstGeom>
          <a:noFill/>
          <a:ln>
            <a:noFill/>
          </a:ln>
        </p:spPr>
      </p:pic>
      <p:sp>
        <p:nvSpPr>
          <p:cNvPr id="4" name="TextBox 3"/>
          <p:cNvSpPr txBox="1"/>
          <p:nvPr/>
        </p:nvSpPr>
        <p:spPr>
          <a:xfrm>
            <a:off x="1005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Real Data</a:t>
            </a:r>
          </a:p>
        </p:txBody>
      </p:sp>
      <p:sp>
        <p:nvSpPr>
          <p:cNvPr id="5" name="TextBox 4"/>
          <p:cNvSpPr txBox="1"/>
          <p:nvPr/>
        </p:nvSpPr>
        <p:spPr>
          <a:xfrm>
            <a:off x="6153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68</a:t>
            </a:fld>
            <a:r>
              <a:rPr lang="mr-IN" smtClean="0"/>
              <a:t>/</a:t>
            </a:r>
            <a:endParaRPr lang="mr-IN"/>
          </a:p>
        </p:txBody>
      </p:sp>
    </p:spTree>
    <p:extLst>
      <p:ext uri="{BB962C8B-B14F-4D97-AF65-F5344CB8AC3E}">
        <p14:creationId xmlns:p14="http://schemas.microsoft.com/office/powerpoint/2010/main" val="5113099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636882"/>
            <a:ext cx="9168480" cy="1418358"/>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Roof style classification results compared to unsupervised approaches.</a:t>
            </a:r>
          </a:p>
        </p:txBody>
      </p:sp>
      <p:pic>
        <p:nvPicPr>
          <p:cNvPr id="3" name="Picture 2"/>
          <p:cNvPicPr>
            <a:picLocks noChangeAspect="1"/>
          </p:cNvPicPr>
          <p:nvPr/>
        </p:nvPicPr>
        <p:blipFill>
          <a:blip r:embed="rId3">
            <a:lum/>
            <a:alphaModFix/>
          </a:blip>
          <a:srcRect/>
          <a:stretch>
            <a:fillRect/>
          </a:stretch>
        </p:blipFill>
        <p:spPr>
          <a:xfrm>
            <a:off x="432000" y="2374920"/>
            <a:ext cx="9326880" cy="4268880"/>
          </a:xfrm>
          <a:prstGeom prst="rect">
            <a:avLst/>
          </a:prstGeom>
          <a:noFill/>
          <a:ln>
            <a:noFill/>
          </a:ln>
        </p:spPr>
      </p:pic>
      <p:sp>
        <p:nvSpPr>
          <p:cNvPr id="9" name="Footer Placeholder 8"/>
          <p:cNvSpPr>
            <a:spLocks noGrp="1"/>
          </p:cNvSpPr>
          <p:nvPr>
            <p:ph type="ftr" sz="quarter" idx="11"/>
          </p:nvPr>
        </p:nvSpPr>
        <p:spPr/>
        <p:txBody>
          <a:bodyPr/>
          <a:lstStyle/>
          <a:p>
            <a:pPr marL="285750" lvl="0" indent="-285750">
              <a:buFont typeface="Wingdings" charset="2"/>
              <a:buChar char="v"/>
            </a:pPr>
            <a:r>
              <a:rPr lang="en-US" smtClean="0"/>
              <a:t>Zhang, Xi PhD Defense</a:t>
            </a:r>
            <a:endParaRPr lang="en-US"/>
          </a:p>
        </p:txBody>
      </p:sp>
      <p:sp>
        <p:nvSpPr>
          <p:cNvPr id="10" name="Slide Number Placeholder 9"/>
          <p:cNvSpPr>
            <a:spLocks noGrp="1"/>
          </p:cNvSpPr>
          <p:nvPr>
            <p:ph type="sldNum" sz="quarter" idx="12"/>
          </p:nvPr>
        </p:nvSpPr>
        <p:spPr/>
        <p:txBody>
          <a:bodyPr/>
          <a:lstStyle/>
          <a:p>
            <a:pPr marL="285750" lvl="0" indent="-285750">
              <a:buFont typeface="Wingdings" charset="2"/>
              <a:buChar char="v"/>
            </a:pPr>
            <a:fld id="{1163934E-6D4A-49A7-BCC2-DF33CF0FAD11}" type="slidenum">
              <a:rPr lang="mr-IN" smtClean="0"/>
              <a:pPr marL="285750" lvl="0" indent="-285750">
                <a:buFont typeface="Wingdings" charset="2"/>
                <a:buChar char="v"/>
              </a:pPr>
              <a:t>69</a:t>
            </a:fld>
            <a:r>
              <a:rPr lang="mr-IN" smtClean="0"/>
              <a:t>/</a:t>
            </a:r>
            <a:endParaRPr lang="mr-IN"/>
          </a:p>
        </p:txBody>
      </p:sp>
    </p:spTree>
    <p:extLst>
      <p:ext uri="{BB962C8B-B14F-4D97-AF65-F5344CB8AC3E}">
        <p14:creationId xmlns:p14="http://schemas.microsoft.com/office/powerpoint/2010/main" val="187767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6217919" y="3391200"/>
            <a:ext cx="3017520" cy="296171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280159" y="3657600"/>
            <a:ext cx="3291839" cy="2468880"/>
          </a:xfrm>
          <a:prstGeom prst="rect">
            <a:avLst/>
          </a:prstGeom>
          <a:noFill/>
          <a:ln>
            <a:noFill/>
          </a:ln>
        </p:spPr>
      </p:pic>
      <p:sp>
        <p:nvSpPr>
          <p:cNvPr id="5" name="TextBox 4"/>
          <p:cNvSpPr txBox="1"/>
          <p:nvPr/>
        </p:nvSpPr>
        <p:spPr>
          <a:xfrm>
            <a:off x="1371599" y="6400799"/>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2D optical flow</a:t>
            </a:r>
          </a:p>
        </p:txBody>
      </p:sp>
      <p:sp>
        <p:nvSpPr>
          <p:cNvPr id="6" name="TextBox 5"/>
          <p:cNvSpPr txBox="1"/>
          <p:nvPr/>
        </p:nvSpPr>
        <p:spPr>
          <a:xfrm>
            <a:off x="5852160" y="6352920"/>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3D point cloud</a:t>
            </a:r>
          </a:p>
        </p:txBody>
      </p:sp>
      <p:sp>
        <p:nvSpPr>
          <p:cNvPr id="9" name="TextBox 8"/>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7</a:t>
            </a:fld>
            <a:r>
              <a:rPr lang="mr-IN" smtClean="0"/>
              <a:t>/</a:t>
            </a:r>
            <a:endParaRPr lang="mr-I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70</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60" y="1677680"/>
            <a:ext cx="9405480" cy="23609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20" y="1708160"/>
            <a:ext cx="9405480" cy="2360920"/>
          </a:xfrm>
          <a:prstGeom prst="rect">
            <a:avLst/>
          </a:prstGeom>
        </p:spPr>
      </p:pic>
      <p:sp>
        <p:nvSpPr>
          <p:cNvPr id="3" name="TextBox 2"/>
          <p:cNvSpPr txBox="1"/>
          <p:nvPr/>
        </p:nvSpPr>
        <p:spPr>
          <a:xfrm>
            <a:off x="1516379" y="2058778"/>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[87]</a:t>
            </a:r>
            <a:endParaRPr lang="en-US" dirty="0">
              <a:latin typeface="Times New Roman" charset="0"/>
              <a:ea typeface="Times New Roman" charset="0"/>
              <a:cs typeface="Times New Roman" charset="0"/>
            </a:endParaRPr>
          </a:p>
        </p:txBody>
      </p:sp>
      <p:sp>
        <p:nvSpPr>
          <p:cNvPr id="10" name="TextBox 9"/>
          <p:cNvSpPr txBox="1"/>
          <p:nvPr/>
        </p:nvSpPr>
        <p:spPr>
          <a:xfrm>
            <a:off x="1657498" y="2373930"/>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[88]</a:t>
            </a:r>
            <a:endParaRPr lang="en-US" dirty="0">
              <a:latin typeface="Times New Roman" charset="0"/>
              <a:ea typeface="Times New Roman" charset="0"/>
              <a:cs typeface="Times New Roman" charset="0"/>
            </a:endParaRPr>
          </a:p>
        </p:txBody>
      </p:sp>
      <p:sp>
        <p:nvSpPr>
          <p:cNvPr id="11" name="TextBox 10"/>
          <p:cNvSpPr txBox="1"/>
          <p:nvPr/>
        </p:nvSpPr>
        <p:spPr>
          <a:xfrm>
            <a:off x="2284737" y="2703954"/>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[2]</a:t>
            </a:r>
            <a:endParaRPr lang="en-US" dirty="0">
              <a:latin typeface="Times New Roman" charset="0"/>
              <a:ea typeface="Times New Roman" charset="0"/>
              <a:cs typeface="Times New Roman" charset="0"/>
            </a:endParaRPr>
          </a:p>
        </p:txBody>
      </p:sp>
      <p:sp>
        <p:nvSpPr>
          <p:cNvPr id="12" name="TextBox 11"/>
          <p:cNvSpPr txBox="1"/>
          <p:nvPr/>
        </p:nvSpPr>
        <p:spPr>
          <a:xfrm>
            <a:off x="1499336" y="2998562"/>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[77]</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405192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771" y="446736"/>
            <a:ext cx="3936504" cy="710536"/>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The proposed MCAE</a:t>
            </a:r>
          </a:p>
        </p:txBody>
      </p:sp>
      <p:sp>
        <p:nvSpPr>
          <p:cNvPr id="3" name="TextBox 2"/>
          <p:cNvSpPr txBox="1"/>
          <p:nvPr/>
        </p:nvSpPr>
        <p:spPr>
          <a:xfrm>
            <a:off x="1280159"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Basic structure</a:t>
            </a:r>
          </a:p>
        </p:txBody>
      </p:sp>
      <p:sp>
        <p:nvSpPr>
          <p:cNvPr id="4" name="TextBox 3"/>
          <p:cNvSpPr txBox="1"/>
          <p:nvPr/>
        </p:nvSpPr>
        <p:spPr>
          <a:xfrm>
            <a:off x="6356160"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Stacked up</a:t>
            </a:r>
          </a:p>
        </p:txBody>
      </p:sp>
      <p:sp>
        <p:nvSpPr>
          <p:cNvPr id="5" name="Freeform: Shape 4"/>
          <p:cNvSpPr/>
          <p:nvPr/>
        </p:nvSpPr>
        <p:spPr>
          <a:xfrm>
            <a:off x="2747160" y="520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2747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01572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1903320" y="520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19033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1700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1886760" y="360180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1886760"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153880" y="3870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2978639" y="360180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2978639"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3246840" y="386855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112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2661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2928239"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1807199"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1807199"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207396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2127240" y="205488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212724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239436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287720" y="205488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28772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1556639"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3598200" y="205344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59820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865319" y="232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2759039"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2759039"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302724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Straight Connector 34"/>
          <p:cNvSpPr/>
          <p:nvPr/>
        </p:nvSpPr>
        <p:spPr>
          <a:xfrm flipH="1" flipV="1">
            <a:off x="1422719" y="2321640"/>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Straight Connector 35"/>
          <p:cNvSpPr/>
          <p:nvPr/>
        </p:nvSpPr>
        <p:spPr>
          <a:xfrm flipV="1">
            <a:off x="2020679" y="2321640"/>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Straight Connector 36"/>
          <p:cNvSpPr/>
          <p:nvPr/>
        </p:nvSpPr>
        <p:spPr>
          <a:xfrm flipH="1" flipV="1">
            <a:off x="1422719" y="2321640"/>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Straight Connector 37"/>
          <p:cNvSpPr/>
          <p:nvPr/>
        </p:nvSpPr>
        <p:spPr>
          <a:xfrm flipH="1" flipV="1">
            <a:off x="2262240" y="2321640"/>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Straight Connector 38"/>
          <p:cNvSpPr/>
          <p:nvPr/>
        </p:nvSpPr>
        <p:spPr>
          <a:xfrm flipH="1">
            <a:off x="2020679" y="2321640"/>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a:off x="2020679" y="2320560"/>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a:off x="2894040" y="2321640"/>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V="1">
            <a:off x="3113639" y="2320560"/>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a:off x="1941839" y="3870000"/>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V="1">
            <a:off x="1941839" y="3868559"/>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a:off x="2020679" y="3870000"/>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flipV="1">
            <a:off x="2796120" y="3868559"/>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TextBox 46"/>
          <p:cNvSpPr txBox="1"/>
          <p:nvPr/>
        </p:nvSpPr>
        <p:spPr>
          <a:xfrm>
            <a:off x="3300120" y="4284000"/>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48" name="TextBox 47"/>
          <p:cNvSpPr txBox="1"/>
          <p:nvPr/>
        </p:nvSpPr>
        <p:spPr>
          <a:xfrm>
            <a:off x="3398040" y="4367880"/>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49" name="TextBox 48"/>
          <p:cNvSpPr txBox="1"/>
          <p:nvPr/>
        </p:nvSpPr>
        <p:spPr>
          <a:xfrm>
            <a:off x="1076040" y="3005640"/>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0" name="TextBox 49"/>
          <p:cNvSpPr txBox="1"/>
          <p:nvPr/>
        </p:nvSpPr>
        <p:spPr>
          <a:xfrm>
            <a:off x="1185480" y="3116880"/>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1" name="TextBox 50"/>
          <p:cNvSpPr txBox="1"/>
          <p:nvPr/>
        </p:nvSpPr>
        <p:spPr>
          <a:xfrm>
            <a:off x="1185480" y="2961000"/>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2" name="TextBox 51"/>
          <p:cNvSpPr txBox="1"/>
          <p:nvPr/>
        </p:nvSpPr>
        <p:spPr>
          <a:xfrm>
            <a:off x="3668040" y="3056040"/>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3779640" y="3167640"/>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4" name="TextBox 53"/>
          <p:cNvSpPr txBox="1"/>
          <p:nvPr/>
        </p:nvSpPr>
        <p:spPr>
          <a:xfrm>
            <a:off x="3779640" y="3011760"/>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55" name="TextBox 54"/>
          <p:cNvSpPr txBox="1"/>
          <p:nvPr/>
        </p:nvSpPr>
        <p:spPr>
          <a:xfrm>
            <a:off x="1484999" y="5481000"/>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56" name="TextBox 55"/>
          <p:cNvSpPr txBox="1"/>
          <p:nvPr/>
        </p:nvSpPr>
        <p:spPr>
          <a:xfrm>
            <a:off x="1560960" y="5534640"/>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57" name="TextBox 56"/>
          <p:cNvSpPr txBox="1"/>
          <p:nvPr/>
        </p:nvSpPr>
        <p:spPr>
          <a:xfrm>
            <a:off x="2725200" y="5476320"/>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58" name="Freeform: Shape 57"/>
          <p:cNvSpPr/>
          <p:nvPr/>
        </p:nvSpPr>
        <p:spPr>
          <a:xfrm>
            <a:off x="1728360" y="205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172836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19954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Straight Connector 60"/>
          <p:cNvSpPr/>
          <p:nvPr/>
        </p:nvSpPr>
        <p:spPr>
          <a:xfrm flipH="1" flipV="1">
            <a:off x="1861560" y="2317680"/>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Straight Connector 61"/>
          <p:cNvSpPr/>
          <p:nvPr/>
        </p:nvSpPr>
        <p:spPr>
          <a:xfrm flipH="1" flipV="1">
            <a:off x="1861560" y="2317680"/>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3178800" y="205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317880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344736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a:off x="3113639" y="2317680"/>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a:off x="2020679" y="2317680"/>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2459520" y="3598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2726280" y="386567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Straight Connector 72"/>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Straight Connector 73"/>
          <p:cNvSpPr/>
          <p:nvPr/>
        </p:nvSpPr>
        <p:spPr>
          <a:xfrm flipH="1" flipV="1">
            <a:off x="2262240" y="2321640"/>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Straight Connector 74"/>
          <p:cNvSpPr/>
          <p:nvPr/>
        </p:nvSpPr>
        <p:spPr>
          <a:xfrm flipH="1">
            <a:off x="2593080" y="2321640"/>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Straight Connector 75"/>
          <p:cNvSpPr/>
          <p:nvPr/>
        </p:nvSpPr>
        <p:spPr>
          <a:xfrm flipH="1">
            <a:off x="2593080" y="2317680"/>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a:off x="2593080" y="2320560"/>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a:off x="1941839" y="3865679"/>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a:off x="2593080" y="3865679"/>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31984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3198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58840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23416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234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50092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Straight Connector 85"/>
          <p:cNvSpPr/>
          <p:nvPr/>
        </p:nvSpPr>
        <p:spPr>
          <a:xfrm flipH="1">
            <a:off x="2369160" y="3865679"/>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Straight Connector 86"/>
          <p:cNvSpPr/>
          <p:nvPr/>
        </p:nvSpPr>
        <p:spPr>
          <a:xfrm flipV="1">
            <a:off x="2369160" y="3868559"/>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Straight Connector 87"/>
          <p:cNvSpPr/>
          <p:nvPr/>
        </p:nvSpPr>
        <p:spPr>
          <a:xfrm>
            <a:off x="2020679" y="3870000"/>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317412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3174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34426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08844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0884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35520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Straight Connector 94"/>
          <p:cNvSpPr/>
          <p:nvPr/>
        </p:nvSpPr>
        <p:spPr>
          <a:xfrm flipH="1" flipV="1">
            <a:off x="3113639" y="3868559"/>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Straight Connector 95"/>
          <p:cNvSpPr/>
          <p:nvPr/>
        </p:nvSpPr>
        <p:spPr>
          <a:xfrm>
            <a:off x="2591280" y="3865679"/>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Straight Connector 96"/>
          <p:cNvSpPr/>
          <p:nvPr/>
        </p:nvSpPr>
        <p:spPr>
          <a:xfrm>
            <a:off x="2020679" y="3868559"/>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860759" y="205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860759"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11278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976560"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97656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Straight Connector 102"/>
          <p:cNvSpPr/>
          <p:nvPr/>
        </p:nvSpPr>
        <p:spPr>
          <a:xfrm flipH="1" flipV="1">
            <a:off x="995760" y="2317680"/>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Straight Connector 103"/>
          <p:cNvSpPr/>
          <p:nvPr/>
        </p:nvSpPr>
        <p:spPr>
          <a:xfrm flipH="1" flipV="1">
            <a:off x="995760" y="2317680"/>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Straight Connector 104"/>
          <p:cNvSpPr/>
          <p:nvPr/>
        </p:nvSpPr>
        <p:spPr>
          <a:xfrm flipH="1" flipV="1">
            <a:off x="995760" y="2317680"/>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Straight Connector 105"/>
          <p:cNvSpPr/>
          <p:nvPr/>
        </p:nvSpPr>
        <p:spPr>
          <a:xfrm flipH="1">
            <a:off x="2020679" y="2320560"/>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Straight Connector 106"/>
          <p:cNvSpPr/>
          <p:nvPr/>
        </p:nvSpPr>
        <p:spPr>
          <a:xfrm flipH="1">
            <a:off x="2593080" y="2320560"/>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V="1">
            <a:off x="3113639" y="2320560"/>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1861560" y="2317680"/>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TextBox 109"/>
          <p:cNvSpPr txBox="1"/>
          <p:nvPr/>
        </p:nvSpPr>
        <p:spPr>
          <a:xfrm>
            <a:off x="2799000" y="5530320"/>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1" name="TextBox 110"/>
          <p:cNvSpPr txBox="1"/>
          <p:nvPr/>
        </p:nvSpPr>
        <p:spPr>
          <a:xfrm rot="5400000">
            <a:off x="4505580" y="4170420"/>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2" name="TextBox 111"/>
          <p:cNvSpPr txBox="1"/>
          <p:nvPr/>
        </p:nvSpPr>
        <p:spPr>
          <a:xfrm rot="5400000">
            <a:off x="4520520" y="43329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3" name="TextBox 112"/>
          <p:cNvSpPr txBox="1"/>
          <p:nvPr/>
        </p:nvSpPr>
        <p:spPr>
          <a:xfrm rot="5400000">
            <a:off x="4527540" y="447462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4" name="TextBox 113"/>
          <p:cNvSpPr txBox="1"/>
          <p:nvPr/>
        </p:nvSpPr>
        <p:spPr>
          <a:xfrm rot="5400000">
            <a:off x="4520700" y="461502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15" name="TextBox 114"/>
          <p:cNvSpPr txBox="1"/>
          <p:nvPr/>
        </p:nvSpPr>
        <p:spPr>
          <a:xfrm rot="5400000">
            <a:off x="4520880" y="4763160"/>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16" name="TextBox 115"/>
          <p:cNvSpPr txBox="1"/>
          <p:nvPr/>
        </p:nvSpPr>
        <p:spPr>
          <a:xfrm rot="5400000">
            <a:off x="4564800" y="4865400"/>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17" name="TextBox 116"/>
          <p:cNvSpPr txBox="1"/>
          <p:nvPr/>
        </p:nvSpPr>
        <p:spPr>
          <a:xfrm rot="5400000">
            <a:off x="4520700" y="49692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4520700" y="511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19" name="TextBox 118"/>
          <p:cNvSpPr txBox="1"/>
          <p:nvPr/>
        </p:nvSpPr>
        <p:spPr>
          <a:xfrm rot="5400000">
            <a:off x="4498380" y="2537100"/>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0" name="TextBox 119"/>
          <p:cNvSpPr txBox="1"/>
          <p:nvPr/>
        </p:nvSpPr>
        <p:spPr>
          <a:xfrm rot="5400000">
            <a:off x="4520700" y="27077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1" name="TextBox 120"/>
          <p:cNvSpPr txBox="1"/>
          <p:nvPr/>
        </p:nvSpPr>
        <p:spPr>
          <a:xfrm rot="5400000">
            <a:off x="4527540" y="284886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2" name="TextBox 121"/>
          <p:cNvSpPr txBox="1"/>
          <p:nvPr/>
        </p:nvSpPr>
        <p:spPr>
          <a:xfrm rot="5400000">
            <a:off x="4520520" y="298944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3" name="TextBox 122"/>
          <p:cNvSpPr txBox="1"/>
          <p:nvPr/>
        </p:nvSpPr>
        <p:spPr>
          <a:xfrm rot="5400000">
            <a:off x="4520700" y="313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4" name="TextBox 123"/>
          <p:cNvSpPr txBox="1"/>
          <p:nvPr/>
        </p:nvSpPr>
        <p:spPr>
          <a:xfrm rot="5400000">
            <a:off x="4564980" y="3240180"/>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5" name="TextBox 124"/>
          <p:cNvSpPr txBox="1"/>
          <p:nvPr/>
        </p:nvSpPr>
        <p:spPr>
          <a:xfrm rot="5400000">
            <a:off x="4520700" y="33420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6" name="TextBox 125"/>
          <p:cNvSpPr txBox="1"/>
          <p:nvPr/>
        </p:nvSpPr>
        <p:spPr>
          <a:xfrm rot="5400000">
            <a:off x="4520520" y="34905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7" name="Freeform: Shape 126"/>
          <p:cNvSpPr/>
          <p:nvPr/>
        </p:nvSpPr>
        <p:spPr>
          <a:xfrm>
            <a:off x="4206240" y="263520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4206600" y="425556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5912999" y="1995120"/>
            <a:ext cx="3346919" cy="3748680"/>
          </a:xfrm>
          <a:custGeom>
            <a:avLst/>
            <a:gdLst/>
            <a:ahLst/>
            <a:cxnLst>
              <a:cxn ang="3cd4">
                <a:pos x="hc" y="t"/>
              </a:cxn>
              <a:cxn ang="cd2">
                <a:pos x="l" y="vc"/>
              </a:cxn>
              <a:cxn ang="cd4">
                <a:pos x="hc" y="b"/>
              </a:cxn>
              <a:cxn ang="0">
                <a:pos x="r" y="vc"/>
              </a:cxn>
            </a:cxnLst>
            <a:rect l="l" t="t" r="r" b="b"/>
            <a:pathLst>
              <a:path w="9298" h="10414">
                <a:moveTo>
                  <a:pt x="0" y="0"/>
                </a:moveTo>
                <a:lnTo>
                  <a:pt x="9298" y="0"/>
                </a:lnTo>
                <a:lnTo>
                  <a:pt x="9298" y="10414"/>
                </a:lnTo>
                <a:lnTo>
                  <a:pt x="0" y="10414"/>
                </a:lnTo>
                <a:close/>
              </a:path>
            </a:pathLst>
          </a:custGeom>
          <a:solidFill>
            <a:srgbClr val="FFFFFF"/>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6327360" y="2989800"/>
            <a:ext cx="26640" cy="1800"/>
          </a:xfrm>
          <a:custGeom>
            <a:avLst/>
            <a:gdLst/>
            <a:ahLst/>
            <a:cxnLst>
              <a:cxn ang="3cd4">
                <a:pos x="hc" y="t"/>
              </a:cxn>
              <a:cxn ang="cd2">
                <a:pos x="l" y="vc"/>
              </a:cxn>
              <a:cxn ang="cd4">
                <a:pos x="hc" y="b"/>
              </a:cxn>
              <a:cxn ang="0">
                <a:pos x="r" y="vc"/>
              </a:cxn>
            </a:cxnLst>
            <a:rect l="l" t="t" r="r" b="b"/>
            <a:pathLst>
              <a:path w="75" h="6">
                <a:moveTo>
                  <a:pt x="75" y="0"/>
                </a:moveTo>
                <a:cubicBezTo>
                  <a:pt x="48" y="0"/>
                  <a:pt x="20" y="0"/>
                  <a:pt x="0" y="6"/>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6235920" y="3008160"/>
            <a:ext cx="26640" cy="9720"/>
          </a:xfrm>
          <a:custGeom>
            <a:avLst/>
            <a:gdLst/>
            <a:ahLst/>
            <a:cxnLst>
              <a:cxn ang="3cd4">
                <a:pos x="hc" y="t"/>
              </a:cxn>
              <a:cxn ang="cd2">
                <a:pos x="l" y="vc"/>
              </a:cxn>
              <a:cxn ang="cd4">
                <a:pos x="hc" y="b"/>
              </a:cxn>
              <a:cxn ang="0">
                <a:pos x="r" y="vc"/>
              </a:cxn>
            </a:cxnLst>
            <a:rect l="l" t="t" r="r" b="b"/>
            <a:pathLst>
              <a:path w="75" h="28">
                <a:moveTo>
                  <a:pt x="75" y="0"/>
                </a:moveTo>
                <a:cubicBezTo>
                  <a:pt x="47" y="10"/>
                  <a:pt x="26" y="22"/>
                  <a:pt x="0" y="28"/>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6091199" y="3054600"/>
            <a:ext cx="89640" cy="98640"/>
          </a:xfrm>
          <a:custGeom>
            <a:avLst/>
            <a:gdLst/>
            <a:ahLst/>
            <a:cxnLst>
              <a:cxn ang="3cd4">
                <a:pos x="hc" y="t"/>
              </a:cxn>
              <a:cxn ang="cd2">
                <a:pos x="l" y="vc"/>
              </a:cxn>
              <a:cxn ang="cd4">
                <a:pos x="hc" y="b"/>
              </a:cxn>
              <a:cxn ang="0">
                <a:pos x="r" y="vc"/>
              </a:cxn>
            </a:cxnLst>
            <a:rect l="l" t="t" r="r" b="b"/>
            <a:pathLst>
              <a:path w="250" h="275">
                <a:moveTo>
                  <a:pt x="250" y="0"/>
                </a:moveTo>
                <a:cubicBezTo>
                  <a:pt x="151" y="73"/>
                  <a:pt x="67" y="171"/>
                  <a:pt x="0" y="2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6052320" y="3214800"/>
            <a:ext cx="13320" cy="131760"/>
          </a:xfrm>
          <a:custGeom>
            <a:avLst/>
            <a:gdLst/>
            <a:ahLst/>
            <a:cxnLst>
              <a:cxn ang="3cd4">
                <a:pos x="hc" y="t"/>
              </a:cxn>
              <a:cxn ang="cd2">
                <a:pos x="l" y="vc"/>
              </a:cxn>
              <a:cxn ang="cd4">
                <a:pos x="hc" y="b"/>
              </a:cxn>
              <a:cxn ang="0">
                <a:pos x="r" y="vc"/>
              </a:cxn>
            </a:cxnLst>
            <a:rect l="l" t="t" r="r" b="b"/>
            <a:pathLst>
              <a:path w="38" h="367">
                <a:moveTo>
                  <a:pt x="38" y="0"/>
                </a:moveTo>
                <a:cubicBezTo>
                  <a:pt x="10" y="72"/>
                  <a:pt x="0" y="141"/>
                  <a:pt x="0" y="212"/>
                </a:cubicBezTo>
                <a:lnTo>
                  <a:pt x="0" y="367"/>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Straight Connector 133"/>
          <p:cNvSpPr/>
          <p:nvPr/>
        </p:nvSpPr>
        <p:spPr>
          <a:xfrm>
            <a:off x="6052320" y="34135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Straight Connector 134"/>
          <p:cNvSpPr/>
          <p:nvPr/>
        </p:nvSpPr>
        <p:spPr>
          <a:xfrm>
            <a:off x="6052320" y="3614399"/>
            <a:ext cx="0" cy="280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Straight Connector 135"/>
          <p:cNvSpPr/>
          <p:nvPr/>
        </p:nvSpPr>
        <p:spPr>
          <a:xfrm>
            <a:off x="6052320" y="3709080"/>
            <a:ext cx="0" cy="262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Straight Connector 136"/>
          <p:cNvSpPr/>
          <p:nvPr/>
        </p:nvSpPr>
        <p:spPr>
          <a:xfrm>
            <a:off x="6052320" y="3802320"/>
            <a:ext cx="0" cy="13391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Straight Connector 137"/>
          <p:cNvSpPr/>
          <p:nvPr/>
        </p:nvSpPr>
        <p:spPr>
          <a:xfrm>
            <a:off x="6052320" y="400319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Straight Connector 138"/>
          <p:cNvSpPr/>
          <p:nvPr/>
        </p:nvSpPr>
        <p:spPr>
          <a:xfrm>
            <a:off x="6052320" y="420408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Straight Connector 139"/>
          <p:cNvSpPr/>
          <p:nvPr/>
        </p:nvSpPr>
        <p:spPr>
          <a:xfrm>
            <a:off x="6052320" y="4404960"/>
            <a:ext cx="0" cy="2736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6052320" y="4499280"/>
            <a:ext cx="2160" cy="26640"/>
          </a:xfrm>
          <a:custGeom>
            <a:avLst/>
            <a:gdLst/>
            <a:ahLst/>
            <a:cxnLst>
              <a:cxn ang="3cd4">
                <a:pos x="hc" y="t"/>
              </a:cxn>
              <a:cxn ang="cd2">
                <a:pos x="l" y="vc"/>
              </a:cxn>
              <a:cxn ang="cd4">
                <a:pos x="hc" y="b"/>
              </a:cxn>
              <a:cxn ang="0">
                <a:pos x="r" y="vc"/>
              </a:cxn>
            </a:cxnLst>
            <a:rect l="l" t="t" r="r" b="b"/>
            <a:pathLst>
              <a:path w="7" h="75">
                <a:moveTo>
                  <a:pt x="0" y="0"/>
                </a:moveTo>
                <a:cubicBezTo>
                  <a:pt x="0" y="26"/>
                  <a:pt x="0" y="48"/>
                  <a:pt x="7" y="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6070680" y="4590360"/>
            <a:ext cx="74520" cy="111960"/>
          </a:xfrm>
          <a:custGeom>
            <a:avLst/>
            <a:gdLst/>
            <a:ahLst/>
            <a:cxnLst>
              <a:cxn ang="3cd4">
                <a:pos x="hc" y="t"/>
              </a:cxn>
              <a:cxn ang="cd2">
                <a:pos x="l" y="vc"/>
              </a:cxn>
              <a:cxn ang="cd4">
                <a:pos x="hc" y="b"/>
              </a:cxn>
              <a:cxn ang="0">
                <a:pos x="r" y="vc"/>
              </a:cxn>
            </a:cxnLst>
            <a:rect l="l" t="t" r="r" b="b"/>
            <a:pathLst>
              <a:path w="208" h="312">
                <a:moveTo>
                  <a:pt x="0" y="0"/>
                </a:moveTo>
                <a:cubicBezTo>
                  <a:pt x="47" y="116"/>
                  <a:pt x="122" y="224"/>
                  <a:pt x="208" y="312"/>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6195600" y="4744800"/>
            <a:ext cx="123120" cy="50400"/>
          </a:xfrm>
          <a:custGeom>
            <a:avLst/>
            <a:gdLst/>
            <a:ahLst/>
            <a:cxnLst>
              <a:cxn ang="3cd4">
                <a:pos x="hc" y="t"/>
              </a:cxn>
              <a:cxn ang="cd2">
                <a:pos x="l" y="vc"/>
              </a:cxn>
              <a:cxn ang="cd4">
                <a:pos x="hc" y="b"/>
              </a:cxn>
              <a:cxn ang="0">
                <a:pos x="r" y="vc"/>
              </a:cxn>
            </a:cxnLst>
            <a:rect l="l" t="t" r="r" b="b"/>
            <a:pathLst>
              <a:path w="343" h="141">
                <a:moveTo>
                  <a:pt x="0" y="0"/>
                </a:moveTo>
                <a:cubicBezTo>
                  <a:pt x="104" y="72"/>
                  <a:pt x="223" y="126"/>
                  <a:pt x="343" y="141"/>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Straight Connector 143"/>
          <p:cNvSpPr/>
          <p:nvPr/>
        </p:nvSpPr>
        <p:spPr>
          <a:xfrm>
            <a:off x="638532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Straight Connector 144"/>
          <p:cNvSpPr/>
          <p:nvPr/>
        </p:nvSpPr>
        <p:spPr>
          <a:xfrm>
            <a:off x="6586199" y="4797000"/>
            <a:ext cx="2736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Straight Connector 145"/>
          <p:cNvSpPr/>
          <p:nvPr/>
        </p:nvSpPr>
        <p:spPr>
          <a:xfrm>
            <a:off x="6680520" y="47970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Straight Connector 146"/>
          <p:cNvSpPr/>
          <p:nvPr/>
        </p:nvSpPr>
        <p:spPr>
          <a:xfrm>
            <a:off x="67737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8" name="Straight Connector 147"/>
          <p:cNvSpPr/>
          <p:nvPr/>
        </p:nvSpPr>
        <p:spPr>
          <a:xfrm>
            <a:off x="697464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9" name="Straight Connector 148"/>
          <p:cNvSpPr/>
          <p:nvPr/>
        </p:nvSpPr>
        <p:spPr>
          <a:xfrm>
            <a:off x="71751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0" name="Straight Connector 149"/>
          <p:cNvSpPr/>
          <p:nvPr/>
        </p:nvSpPr>
        <p:spPr>
          <a:xfrm>
            <a:off x="7376039" y="4797000"/>
            <a:ext cx="2808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1" name="Straight Connector 150"/>
          <p:cNvSpPr/>
          <p:nvPr/>
        </p:nvSpPr>
        <p:spPr>
          <a:xfrm>
            <a:off x="747108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2" name="Straight Connector 151"/>
          <p:cNvSpPr/>
          <p:nvPr/>
        </p:nvSpPr>
        <p:spPr>
          <a:xfrm>
            <a:off x="756360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3" name="Straight Connector 152"/>
          <p:cNvSpPr/>
          <p:nvPr/>
        </p:nvSpPr>
        <p:spPr>
          <a:xfrm>
            <a:off x="7764479"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4" name="Straight Connector 153"/>
          <p:cNvSpPr/>
          <p:nvPr/>
        </p:nvSpPr>
        <p:spPr>
          <a:xfrm>
            <a:off x="796536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5" name="Straight Connector 154"/>
          <p:cNvSpPr/>
          <p:nvPr/>
        </p:nvSpPr>
        <p:spPr>
          <a:xfrm>
            <a:off x="8166240" y="4797000"/>
            <a:ext cx="2807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6" name="Straight Connector 155"/>
          <p:cNvSpPr/>
          <p:nvPr/>
        </p:nvSpPr>
        <p:spPr>
          <a:xfrm>
            <a:off x="826092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7" name="Straight Connector 156"/>
          <p:cNvSpPr/>
          <p:nvPr/>
        </p:nvSpPr>
        <p:spPr>
          <a:xfrm>
            <a:off x="8353799" y="47970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8" name="Straight Connector 157"/>
          <p:cNvSpPr/>
          <p:nvPr/>
        </p:nvSpPr>
        <p:spPr>
          <a:xfrm>
            <a:off x="855468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9" name="Freeform: Shape 158"/>
          <p:cNvSpPr/>
          <p:nvPr/>
        </p:nvSpPr>
        <p:spPr>
          <a:xfrm>
            <a:off x="8755560" y="4789800"/>
            <a:ext cx="133920" cy="7560"/>
          </a:xfrm>
          <a:custGeom>
            <a:avLst/>
            <a:gdLst/>
            <a:ahLst/>
            <a:cxnLst>
              <a:cxn ang="3cd4">
                <a:pos x="hc" y="t"/>
              </a:cxn>
              <a:cxn ang="cd2">
                <a:pos x="l" y="vc"/>
              </a:cxn>
              <a:cxn ang="cd4">
                <a:pos x="hc" y="b"/>
              </a:cxn>
              <a:cxn ang="0">
                <a:pos x="r" y="vc"/>
              </a:cxn>
            </a:cxnLst>
            <a:rect l="l" t="t" r="r" b="b"/>
            <a:pathLst>
              <a:path w="373" h="22">
                <a:moveTo>
                  <a:pt x="0" y="22"/>
                </a:moveTo>
                <a:lnTo>
                  <a:pt x="209" y="22"/>
                </a:lnTo>
                <a:cubicBezTo>
                  <a:pt x="265" y="22"/>
                  <a:pt x="318" y="15"/>
                  <a:pt x="37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0" name="Freeform: Shape 159"/>
          <p:cNvSpPr/>
          <p:nvPr/>
        </p:nvSpPr>
        <p:spPr>
          <a:xfrm>
            <a:off x="8951040" y="4754160"/>
            <a:ext cx="24480" cy="12960"/>
          </a:xfrm>
          <a:custGeom>
            <a:avLst/>
            <a:gdLst/>
            <a:ahLst/>
            <a:cxnLst>
              <a:cxn ang="3cd4">
                <a:pos x="hc" y="t"/>
              </a:cxn>
              <a:cxn ang="cd2">
                <a:pos x="l" y="vc"/>
              </a:cxn>
              <a:cxn ang="cd4">
                <a:pos x="hc" y="b"/>
              </a:cxn>
              <a:cxn ang="0">
                <a:pos x="r" y="vc"/>
              </a:cxn>
            </a:cxnLst>
            <a:rect l="l" t="t" r="r" b="b"/>
            <a:pathLst>
              <a:path w="69" h="37">
                <a:moveTo>
                  <a:pt x="0" y="37"/>
                </a:moveTo>
                <a:cubicBezTo>
                  <a:pt x="26" y="26"/>
                  <a:pt x="48" y="10"/>
                  <a:pt x="69"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1" name="Freeform: Shape 160"/>
          <p:cNvSpPr/>
          <p:nvPr/>
        </p:nvSpPr>
        <p:spPr>
          <a:xfrm>
            <a:off x="9029160" y="4694759"/>
            <a:ext cx="18720" cy="18720"/>
          </a:xfrm>
          <a:custGeom>
            <a:avLst/>
            <a:gdLst/>
            <a:ahLst/>
            <a:cxnLst>
              <a:cxn ang="3cd4">
                <a:pos x="hc" y="t"/>
              </a:cxn>
              <a:cxn ang="cd2">
                <a:pos x="l" y="vc"/>
              </a:cxn>
              <a:cxn ang="cd4">
                <a:pos x="hc" y="b"/>
              </a:cxn>
              <a:cxn ang="0">
                <a:pos x="r" y="vc"/>
              </a:cxn>
            </a:cxnLst>
            <a:rect l="l" t="t" r="r" b="b"/>
            <a:pathLst>
              <a:path w="53" h="53">
                <a:moveTo>
                  <a:pt x="0" y="53"/>
                </a:moveTo>
                <a:cubicBezTo>
                  <a:pt x="16" y="32"/>
                  <a:pt x="32" y="16"/>
                  <a:pt x="5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2" name="Freeform: Shape 161"/>
          <p:cNvSpPr/>
          <p:nvPr/>
        </p:nvSpPr>
        <p:spPr>
          <a:xfrm>
            <a:off x="9088560" y="4516200"/>
            <a:ext cx="42840" cy="124920"/>
          </a:xfrm>
          <a:custGeom>
            <a:avLst/>
            <a:gdLst/>
            <a:ahLst/>
            <a:cxnLst>
              <a:cxn ang="3cd4">
                <a:pos x="hc" y="t"/>
              </a:cxn>
              <a:cxn ang="cd2">
                <a:pos x="l" y="vc"/>
              </a:cxn>
              <a:cxn ang="cd4">
                <a:pos x="hc" y="b"/>
              </a:cxn>
              <a:cxn ang="0">
                <a:pos x="r" y="vc"/>
              </a:cxn>
            </a:cxnLst>
            <a:rect l="l" t="t" r="r" b="b"/>
            <a:pathLst>
              <a:path w="120" h="348">
                <a:moveTo>
                  <a:pt x="0" y="348"/>
                </a:moveTo>
                <a:cubicBezTo>
                  <a:pt x="69" y="239"/>
                  <a:pt x="110" y="120"/>
                  <a:pt x="12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3" name="Straight Connector 162"/>
          <p:cNvSpPr/>
          <p:nvPr/>
        </p:nvSpPr>
        <p:spPr>
          <a:xfrm flipV="1">
            <a:off x="9131400" y="43153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4" name="Straight Connector 163"/>
          <p:cNvSpPr/>
          <p:nvPr/>
        </p:nvSpPr>
        <p:spPr>
          <a:xfrm flipV="1">
            <a:off x="9131400" y="411444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5" name="Straight Connector 164"/>
          <p:cNvSpPr/>
          <p:nvPr/>
        </p:nvSpPr>
        <p:spPr>
          <a:xfrm flipV="1">
            <a:off x="9131400" y="4019760"/>
            <a:ext cx="0" cy="2807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6" name="Straight Connector 165"/>
          <p:cNvSpPr/>
          <p:nvPr/>
        </p:nvSpPr>
        <p:spPr>
          <a:xfrm flipV="1">
            <a:off x="9131400" y="3926880"/>
            <a:ext cx="0" cy="25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7" name="Straight Connector 166"/>
          <p:cNvSpPr/>
          <p:nvPr/>
        </p:nvSpPr>
        <p:spPr>
          <a:xfrm flipV="1">
            <a:off x="9131400" y="372600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8" name="Straight Connector 167"/>
          <p:cNvSpPr/>
          <p:nvPr/>
        </p:nvSpPr>
        <p:spPr>
          <a:xfrm flipV="1">
            <a:off x="9131400" y="35251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9" name="Straight Connector 168"/>
          <p:cNvSpPr/>
          <p:nvPr/>
        </p:nvSpPr>
        <p:spPr>
          <a:xfrm flipV="1">
            <a:off x="9131400" y="332423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0" name="Freeform: Shape 169"/>
          <p:cNvSpPr/>
          <p:nvPr/>
        </p:nvSpPr>
        <p:spPr>
          <a:xfrm>
            <a:off x="9123840" y="3229560"/>
            <a:ext cx="6120" cy="28080"/>
          </a:xfrm>
          <a:custGeom>
            <a:avLst/>
            <a:gdLst/>
            <a:ahLst/>
            <a:cxnLst>
              <a:cxn ang="3cd4">
                <a:pos x="hc" y="t"/>
              </a:cxn>
              <a:cxn ang="cd2">
                <a:pos x="l" y="vc"/>
              </a:cxn>
              <a:cxn ang="cd4">
                <a:pos x="hc" y="b"/>
              </a:cxn>
              <a:cxn ang="0">
                <a:pos x="r" y="vc"/>
              </a:cxn>
            </a:cxnLst>
            <a:rect l="l" t="t" r="r" b="b"/>
            <a:pathLst>
              <a:path w="18" h="79">
                <a:moveTo>
                  <a:pt x="18" y="79"/>
                </a:moveTo>
                <a:cubicBezTo>
                  <a:pt x="12" y="53"/>
                  <a:pt x="7" y="2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1" name="Freeform: Shape 170"/>
          <p:cNvSpPr/>
          <p:nvPr/>
        </p:nvSpPr>
        <p:spPr>
          <a:xfrm>
            <a:off x="9086400" y="3145679"/>
            <a:ext cx="13320" cy="22680"/>
          </a:xfrm>
          <a:custGeom>
            <a:avLst/>
            <a:gdLst/>
            <a:ahLst/>
            <a:cxnLst>
              <a:cxn ang="3cd4">
                <a:pos x="hc" y="t"/>
              </a:cxn>
              <a:cxn ang="cd2">
                <a:pos x="l" y="vc"/>
              </a:cxn>
              <a:cxn ang="cd4">
                <a:pos x="hc" y="b"/>
              </a:cxn>
              <a:cxn ang="0">
                <a:pos x="r" y="vc"/>
              </a:cxn>
            </a:cxnLst>
            <a:rect l="l" t="t" r="r" b="b"/>
            <a:pathLst>
              <a:path w="38" h="64">
                <a:moveTo>
                  <a:pt x="38" y="64"/>
                </a:moveTo>
                <a:cubicBezTo>
                  <a:pt x="28" y="42"/>
                  <a:pt x="16" y="1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2" name="Freeform: Shape 171"/>
          <p:cNvSpPr/>
          <p:nvPr/>
        </p:nvSpPr>
        <p:spPr>
          <a:xfrm>
            <a:off x="8937720" y="3013920"/>
            <a:ext cx="108360" cy="78120"/>
          </a:xfrm>
          <a:custGeom>
            <a:avLst/>
            <a:gdLst/>
            <a:ahLst/>
            <a:cxnLst>
              <a:cxn ang="3cd4">
                <a:pos x="hc" y="t"/>
              </a:cxn>
              <a:cxn ang="cd2">
                <a:pos x="l" y="vc"/>
              </a:cxn>
              <a:cxn ang="cd4">
                <a:pos x="hc" y="b"/>
              </a:cxn>
              <a:cxn ang="0">
                <a:pos x="r" y="vc"/>
              </a:cxn>
            </a:cxnLst>
            <a:rect l="l" t="t" r="r" b="b"/>
            <a:pathLst>
              <a:path w="302" h="218">
                <a:moveTo>
                  <a:pt x="302" y="218"/>
                </a:moveTo>
                <a:cubicBezTo>
                  <a:pt x="214" y="124"/>
                  <a:pt x="108" y="51"/>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3" name="Freeform: Shape 172"/>
          <p:cNvSpPr/>
          <p:nvPr/>
        </p:nvSpPr>
        <p:spPr>
          <a:xfrm>
            <a:off x="8740800" y="2989800"/>
            <a:ext cx="133920" cy="3960"/>
          </a:xfrm>
          <a:custGeom>
            <a:avLst/>
            <a:gdLst/>
            <a:ahLst/>
            <a:cxnLst>
              <a:cxn ang="3cd4">
                <a:pos x="hc" y="t"/>
              </a:cxn>
              <a:cxn ang="cd2">
                <a:pos x="l" y="vc"/>
              </a:cxn>
              <a:cxn ang="cd4">
                <a:pos x="hc" y="b"/>
              </a:cxn>
              <a:cxn ang="0">
                <a:pos x="r" y="vc"/>
              </a:cxn>
            </a:cxnLst>
            <a:rect l="l" t="t" r="r" b="b"/>
            <a:pathLst>
              <a:path w="373" h="12">
                <a:moveTo>
                  <a:pt x="373" y="12"/>
                </a:moveTo>
                <a:cubicBezTo>
                  <a:pt x="332" y="4"/>
                  <a:pt x="291" y="0"/>
                  <a:pt x="250" y="0"/>
                </a:cubicBezTo>
                <a:lnTo>
                  <a:pt x="0" y="0"/>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4" name="Straight Connector 173"/>
          <p:cNvSpPr/>
          <p:nvPr/>
        </p:nvSpPr>
        <p:spPr>
          <a:xfrm flipH="1">
            <a:off x="85399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5" name="Straight Connector 174"/>
          <p:cNvSpPr/>
          <p:nvPr/>
        </p:nvSpPr>
        <p:spPr>
          <a:xfrm flipH="1">
            <a:off x="844488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6" name="Straight Connector 175"/>
          <p:cNvSpPr/>
          <p:nvPr/>
        </p:nvSpPr>
        <p:spPr>
          <a:xfrm flipH="1">
            <a:off x="83523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7" name="Straight Connector 176"/>
          <p:cNvSpPr/>
          <p:nvPr/>
        </p:nvSpPr>
        <p:spPr>
          <a:xfrm flipH="1">
            <a:off x="815148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8" name="Straight Connector 177"/>
          <p:cNvSpPr/>
          <p:nvPr/>
        </p:nvSpPr>
        <p:spPr>
          <a:xfrm flipH="1">
            <a:off x="795059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9" name="Straight Connector 178"/>
          <p:cNvSpPr/>
          <p:nvPr/>
        </p:nvSpPr>
        <p:spPr>
          <a:xfrm flipH="1">
            <a:off x="7749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0" name="Straight Connector 179"/>
          <p:cNvSpPr/>
          <p:nvPr/>
        </p:nvSpPr>
        <p:spPr>
          <a:xfrm flipH="1">
            <a:off x="76550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1" name="Straight Connector 180"/>
          <p:cNvSpPr/>
          <p:nvPr/>
        </p:nvSpPr>
        <p:spPr>
          <a:xfrm flipH="1">
            <a:off x="75621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2" name="Straight Connector 181"/>
          <p:cNvSpPr/>
          <p:nvPr/>
        </p:nvSpPr>
        <p:spPr>
          <a:xfrm flipH="1">
            <a:off x="736127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3" name="Straight Connector 182"/>
          <p:cNvSpPr/>
          <p:nvPr/>
        </p:nvSpPr>
        <p:spPr>
          <a:xfrm flipH="1">
            <a:off x="716040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4" name="Straight Connector 183"/>
          <p:cNvSpPr/>
          <p:nvPr/>
        </p:nvSpPr>
        <p:spPr>
          <a:xfrm flipH="1">
            <a:off x="695988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5" name="Straight Connector 184"/>
          <p:cNvSpPr/>
          <p:nvPr/>
        </p:nvSpPr>
        <p:spPr>
          <a:xfrm flipH="1">
            <a:off x="68648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6" name="Straight Connector 185"/>
          <p:cNvSpPr/>
          <p:nvPr/>
        </p:nvSpPr>
        <p:spPr>
          <a:xfrm flipH="1">
            <a:off x="6771600" y="29898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7" name="Straight Connector 186"/>
          <p:cNvSpPr/>
          <p:nvPr/>
        </p:nvSpPr>
        <p:spPr>
          <a:xfrm flipH="1">
            <a:off x="6570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8" name="Straight Connector 187"/>
          <p:cNvSpPr/>
          <p:nvPr/>
        </p:nvSpPr>
        <p:spPr>
          <a:xfrm flipH="1">
            <a:off x="636984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9" name="Freeform: Shape 188"/>
          <p:cNvSpPr/>
          <p:nvPr/>
        </p:nvSpPr>
        <p:spPr>
          <a:xfrm>
            <a:off x="61041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67"/>
                  <a:pt x="0" y="141"/>
                </a:cubicBezTo>
                <a:lnTo>
                  <a:pt x="0" y="684"/>
                </a:lnTo>
                <a:cubicBezTo>
                  <a:pt x="0" y="751"/>
                  <a:pt x="72" y="823"/>
                  <a:pt x="139" y="823"/>
                </a:cubicBezTo>
                <a:lnTo>
                  <a:pt x="3379" y="823"/>
                </a:lnTo>
                <a:cubicBezTo>
                  <a:pt x="3451" y="823"/>
                  <a:pt x="3518" y="751"/>
                  <a:pt x="3518" y="684"/>
                </a:cubicBezTo>
                <a:lnTo>
                  <a:pt x="3518" y="141"/>
                </a:lnTo>
                <a:cubicBezTo>
                  <a:pt x="3518" y="67"/>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0" name="Freeform: Shape 189"/>
          <p:cNvSpPr/>
          <p:nvPr/>
        </p:nvSpPr>
        <p:spPr>
          <a:xfrm>
            <a:off x="61041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1" name="Freeform: Shape 190"/>
          <p:cNvSpPr/>
          <p:nvPr/>
        </p:nvSpPr>
        <p:spPr>
          <a:xfrm>
            <a:off x="73702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2" name="Freeform: Shape 191"/>
          <p:cNvSpPr/>
          <p:nvPr/>
        </p:nvSpPr>
        <p:spPr>
          <a:xfrm>
            <a:off x="6163920" y="5297039"/>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8"/>
                  <a:pt x="507" y="247"/>
                </a:cubicBezTo>
                <a:cubicBezTo>
                  <a:pt x="507"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3" name="Freeform: Shape 192"/>
          <p:cNvSpPr/>
          <p:nvPr/>
        </p:nvSpPr>
        <p:spPr>
          <a:xfrm>
            <a:off x="6407279"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4" name="Freeform: Shape 193"/>
          <p:cNvSpPr/>
          <p:nvPr/>
        </p:nvSpPr>
        <p:spPr>
          <a:xfrm>
            <a:off x="6647039"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08" y="492"/>
                  <a:pt x="0" y="387"/>
                  <a:pt x="0" y="247"/>
                </a:cubicBezTo>
                <a:cubicBezTo>
                  <a:pt x="0" y="108"/>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5" name="Freeform: Shape 194"/>
          <p:cNvSpPr/>
          <p:nvPr/>
        </p:nvSpPr>
        <p:spPr>
          <a:xfrm>
            <a:off x="6887160" y="5297039"/>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8"/>
                  <a:pt x="508" y="247"/>
                </a:cubicBezTo>
                <a:cubicBezTo>
                  <a:pt x="508"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6" name="Freeform: Shape 195"/>
          <p:cNvSpPr/>
          <p:nvPr/>
        </p:nvSpPr>
        <p:spPr>
          <a:xfrm>
            <a:off x="7129080"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7" name="Freeform: Shape 196"/>
          <p:cNvSpPr/>
          <p:nvPr/>
        </p:nvSpPr>
        <p:spPr>
          <a:xfrm>
            <a:off x="78519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67"/>
                  <a:pt x="0" y="141"/>
                </a:cubicBezTo>
                <a:lnTo>
                  <a:pt x="0" y="684"/>
                </a:lnTo>
                <a:cubicBezTo>
                  <a:pt x="0" y="751"/>
                  <a:pt x="67" y="823"/>
                  <a:pt x="139" y="823"/>
                </a:cubicBezTo>
                <a:lnTo>
                  <a:pt x="3378" y="823"/>
                </a:lnTo>
                <a:cubicBezTo>
                  <a:pt x="3446" y="823"/>
                  <a:pt x="3518" y="751"/>
                  <a:pt x="3518" y="684"/>
                </a:cubicBezTo>
                <a:lnTo>
                  <a:pt x="3518" y="141"/>
                </a:lnTo>
                <a:cubicBezTo>
                  <a:pt x="3518" y="67"/>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8" name="Freeform: Shape 197"/>
          <p:cNvSpPr/>
          <p:nvPr/>
        </p:nvSpPr>
        <p:spPr>
          <a:xfrm>
            <a:off x="78519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9" name="Freeform: Shape 198"/>
          <p:cNvSpPr/>
          <p:nvPr/>
        </p:nvSpPr>
        <p:spPr>
          <a:xfrm>
            <a:off x="91180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0" name="Freeform: Shape 199"/>
          <p:cNvSpPr/>
          <p:nvPr/>
        </p:nvSpPr>
        <p:spPr>
          <a:xfrm>
            <a:off x="7911720"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1" name="Freeform: Shape 200"/>
          <p:cNvSpPr/>
          <p:nvPr/>
        </p:nvSpPr>
        <p:spPr>
          <a:xfrm>
            <a:off x="8152920" y="5297039"/>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8"/>
                  <a:pt x="504" y="247"/>
                </a:cubicBezTo>
                <a:cubicBezTo>
                  <a:pt x="504" y="387"/>
                  <a:pt x="395" y="492"/>
                  <a:pt x="250" y="492"/>
                </a:cubicBezTo>
                <a:cubicBezTo>
                  <a:pt x="111" y="492"/>
                  <a:pt x="0" y="387"/>
                  <a:pt x="0" y="247"/>
                </a:cubicBezTo>
                <a:cubicBezTo>
                  <a:pt x="0" y="108"/>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2" name="Freeform: Shape 201"/>
          <p:cNvSpPr/>
          <p:nvPr/>
        </p:nvSpPr>
        <p:spPr>
          <a:xfrm>
            <a:off x="8393400" y="5297039"/>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8"/>
                  <a:pt x="502" y="247"/>
                </a:cubicBezTo>
                <a:cubicBezTo>
                  <a:pt x="502" y="387"/>
                  <a:pt x="394" y="492"/>
                  <a:pt x="252" y="492"/>
                </a:cubicBezTo>
                <a:cubicBezTo>
                  <a:pt x="108" y="492"/>
                  <a:pt x="0" y="387"/>
                  <a:pt x="0" y="247"/>
                </a:cubicBezTo>
                <a:cubicBezTo>
                  <a:pt x="0" y="108"/>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3" name="Freeform: Shape 202"/>
          <p:cNvSpPr/>
          <p:nvPr/>
        </p:nvSpPr>
        <p:spPr>
          <a:xfrm>
            <a:off x="8634959"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4" name="Freeform: Shape 203"/>
          <p:cNvSpPr/>
          <p:nvPr/>
        </p:nvSpPr>
        <p:spPr>
          <a:xfrm>
            <a:off x="8876880"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10" y="492"/>
                  <a:pt x="0" y="387"/>
                  <a:pt x="0" y="247"/>
                </a:cubicBezTo>
                <a:cubicBezTo>
                  <a:pt x="0" y="108"/>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5" name="Freeform: Shape 204"/>
          <p:cNvSpPr/>
          <p:nvPr/>
        </p:nvSpPr>
        <p:spPr>
          <a:xfrm>
            <a:off x="7154640" y="446220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41"/>
                </a:cubicBezTo>
                <a:lnTo>
                  <a:pt x="0" y="684"/>
                </a:lnTo>
                <a:cubicBezTo>
                  <a:pt x="0" y="755"/>
                  <a:pt x="67" y="823"/>
                  <a:pt x="139" y="823"/>
                </a:cubicBezTo>
                <a:lnTo>
                  <a:pt x="2713" y="823"/>
                </a:lnTo>
                <a:cubicBezTo>
                  <a:pt x="2780" y="823"/>
                  <a:pt x="2848" y="755"/>
                  <a:pt x="2848" y="684"/>
                </a:cubicBezTo>
                <a:lnTo>
                  <a:pt x="2848" y="141"/>
                </a:lnTo>
                <a:cubicBezTo>
                  <a:pt x="2848" y="72"/>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6" name="Freeform: Shape 205"/>
          <p:cNvSpPr/>
          <p:nvPr/>
        </p:nvSpPr>
        <p:spPr>
          <a:xfrm>
            <a:off x="7154640" y="4462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7" name="Freeform: Shape 206"/>
          <p:cNvSpPr/>
          <p:nvPr/>
        </p:nvSpPr>
        <p:spPr>
          <a:xfrm>
            <a:off x="8179560" y="47581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8" name="Freeform: Shape 207"/>
          <p:cNvSpPr/>
          <p:nvPr/>
        </p:nvSpPr>
        <p:spPr>
          <a:xfrm>
            <a:off x="7215840" y="45219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4"/>
                  <a:pt x="504" y="245"/>
                </a:cubicBezTo>
                <a:cubicBezTo>
                  <a:pt x="504" y="384"/>
                  <a:pt x="395" y="492"/>
                  <a:pt x="250" y="492"/>
                </a:cubicBezTo>
                <a:cubicBezTo>
                  <a:pt x="110" y="492"/>
                  <a:pt x="0" y="384"/>
                  <a:pt x="0" y="245"/>
                </a:cubicBezTo>
                <a:cubicBezTo>
                  <a:pt x="0" y="104"/>
                  <a:pt x="110"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9" name="Freeform: Shape 208"/>
          <p:cNvSpPr/>
          <p:nvPr/>
        </p:nvSpPr>
        <p:spPr>
          <a:xfrm>
            <a:off x="7456320" y="45219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2" y="0"/>
                  <a:pt x="502" y="104"/>
                  <a:pt x="502" y="245"/>
                </a:cubicBezTo>
                <a:cubicBezTo>
                  <a:pt x="502" y="384"/>
                  <a:pt x="392" y="492"/>
                  <a:pt x="252" y="492"/>
                </a:cubicBezTo>
                <a:cubicBezTo>
                  <a:pt x="108" y="492"/>
                  <a:pt x="0" y="384"/>
                  <a:pt x="0" y="245"/>
                </a:cubicBezTo>
                <a:cubicBezTo>
                  <a:pt x="0" y="104"/>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0" name="Freeform: Shape 209"/>
          <p:cNvSpPr/>
          <p:nvPr/>
        </p:nvSpPr>
        <p:spPr>
          <a:xfrm>
            <a:off x="7697519"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1" name="Freeform: Shape 210"/>
          <p:cNvSpPr/>
          <p:nvPr/>
        </p:nvSpPr>
        <p:spPr>
          <a:xfrm>
            <a:off x="7939440"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2" name="Freeform: Shape 211"/>
          <p:cNvSpPr/>
          <p:nvPr/>
        </p:nvSpPr>
        <p:spPr>
          <a:xfrm>
            <a:off x="724968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10" y="492"/>
                  <a:pt x="0" y="384"/>
                  <a:pt x="0" y="245"/>
                </a:cubicBezTo>
                <a:cubicBezTo>
                  <a:pt x="0" y="104"/>
                  <a:pt x="110"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3" name="Freeform: Shape 212"/>
          <p:cNvSpPr/>
          <p:nvPr/>
        </p:nvSpPr>
        <p:spPr>
          <a:xfrm>
            <a:off x="7489440" y="3768840"/>
            <a:ext cx="182520" cy="176760"/>
          </a:xfrm>
          <a:custGeom>
            <a:avLst/>
            <a:gdLst/>
            <a:ahLst/>
            <a:cxnLst>
              <a:cxn ang="3cd4">
                <a:pos x="hc" y="t"/>
              </a:cxn>
              <a:cxn ang="cd2">
                <a:pos x="l" y="vc"/>
              </a:cxn>
              <a:cxn ang="cd4">
                <a:pos x="hc" y="b"/>
              </a:cxn>
              <a:cxn ang="0">
                <a:pos x="r" y="vc"/>
              </a:cxn>
            </a:cxnLst>
            <a:rect l="l" t="t" r="r" b="b"/>
            <a:pathLst>
              <a:path w="508" h="492">
                <a:moveTo>
                  <a:pt x="253" y="0"/>
                </a:moveTo>
                <a:cubicBezTo>
                  <a:pt x="392" y="0"/>
                  <a:pt x="508" y="104"/>
                  <a:pt x="508" y="245"/>
                </a:cubicBezTo>
                <a:cubicBezTo>
                  <a:pt x="508" y="384"/>
                  <a:pt x="392" y="492"/>
                  <a:pt x="253" y="492"/>
                </a:cubicBezTo>
                <a:cubicBezTo>
                  <a:pt x="108" y="492"/>
                  <a:pt x="0" y="384"/>
                  <a:pt x="0" y="245"/>
                </a:cubicBezTo>
                <a:cubicBezTo>
                  <a:pt x="0" y="104"/>
                  <a:pt x="108" y="0"/>
                  <a:pt x="253"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4" name="Freeform: Shape 213"/>
          <p:cNvSpPr/>
          <p:nvPr/>
        </p:nvSpPr>
        <p:spPr>
          <a:xfrm>
            <a:off x="773136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5" name="Freeform: Shape 214"/>
          <p:cNvSpPr/>
          <p:nvPr/>
        </p:nvSpPr>
        <p:spPr>
          <a:xfrm>
            <a:off x="7189919" y="3709080"/>
            <a:ext cx="782999" cy="295920"/>
          </a:xfrm>
          <a:custGeom>
            <a:avLst/>
            <a:gdLst/>
            <a:ahLst/>
            <a:cxnLst>
              <a:cxn ang="3cd4">
                <a:pos x="hc" y="t"/>
              </a:cxn>
              <a:cxn ang="cd2">
                <a:pos x="l" y="vc"/>
              </a:cxn>
              <a:cxn ang="cd4">
                <a:pos x="hc" y="b"/>
              </a:cxn>
              <a:cxn ang="0">
                <a:pos x="r" y="vc"/>
              </a:cxn>
            </a:cxnLst>
            <a:rect l="l" t="t" r="r" b="b"/>
            <a:pathLst>
              <a:path w="2176" h="823">
                <a:moveTo>
                  <a:pt x="135" y="0"/>
                </a:moveTo>
                <a:cubicBezTo>
                  <a:pt x="67" y="0"/>
                  <a:pt x="0" y="67"/>
                  <a:pt x="0" y="135"/>
                </a:cubicBezTo>
                <a:lnTo>
                  <a:pt x="0" y="684"/>
                </a:lnTo>
                <a:cubicBezTo>
                  <a:pt x="0" y="751"/>
                  <a:pt x="67" y="823"/>
                  <a:pt x="135" y="823"/>
                </a:cubicBezTo>
                <a:lnTo>
                  <a:pt x="2037" y="823"/>
                </a:lnTo>
                <a:cubicBezTo>
                  <a:pt x="2108" y="823"/>
                  <a:pt x="2176" y="751"/>
                  <a:pt x="2176" y="684"/>
                </a:cubicBezTo>
                <a:lnTo>
                  <a:pt x="2176" y="135"/>
                </a:lnTo>
                <a:cubicBezTo>
                  <a:pt x="2176" y="67"/>
                  <a:pt x="2108" y="0"/>
                  <a:pt x="2037"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6" name="Freeform: Shape 215"/>
          <p:cNvSpPr/>
          <p:nvPr/>
        </p:nvSpPr>
        <p:spPr>
          <a:xfrm>
            <a:off x="7189919" y="370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7" name="Freeform: Shape 216"/>
          <p:cNvSpPr/>
          <p:nvPr/>
        </p:nvSpPr>
        <p:spPr>
          <a:xfrm>
            <a:off x="7972920" y="400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8" name="Straight Connector 217"/>
          <p:cNvSpPr/>
          <p:nvPr/>
        </p:nvSpPr>
        <p:spPr>
          <a:xfrm flipH="1" flipV="1">
            <a:off x="6797880" y="3355920"/>
            <a:ext cx="783360" cy="353520"/>
          </a:xfrm>
          <a:prstGeom prst="line">
            <a:avLst/>
          </a:prstGeom>
          <a:noFill/>
          <a:ln w="18000">
            <a:solidFill>
              <a:srgbClr val="DC23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9" name="Straight Connector 218"/>
          <p:cNvSpPr/>
          <p:nvPr/>
        </p:nvSpPr>
        <p:spPr>
          <a:xfrm flipV="1">
            <a:off x="7580520" y="3355920"/>
            <a:ext cx="809640" cy="353520"/>
          </a:xfrm>
          <a:prstGeom prst="line">
            <a:avLst/>
          </a:prstGeom>
          <a:noFill/>
          <a:ln w="18000">
            <a:solidFill>
              <a:srgbClr val="4700B8"/>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0" name="Freeform: Shape 219"/>
          <p:cNvSpPr/>
          <p:nvPr/>
        </p:nvSpPr>
        <p:spPr>
          <a:xfrm>
            <a:off x="61041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73"/>
                  <a:pt x="0" y="141"/>
                </a:cubicBezTo>
                <a:lnTo>
                  <a:pt x="0" y="684"/>
                </a:lnTo>
                <a:cubicBezTo>
                  <a:pt x="0" y="755"/>
                  <a:pt x="72" y="823"/>
                  <a:pt x="139" y="823"/>
                </a:cubicBezTo>
                <a:lnTo>
                  <a:pt x="3379" y="823"/>
                </a:lnTo>
                <a:cubicBezTo>
                  <a:pt x="3451" y="823"/>
                  <a:pt x="3518" y="755"/>
                  <a:pt x="3518" y="684"/>
                </a:cubicBezTo>
                <a:lnTo>
                  <a:pt x="3518" y="141"/>
                </a:lnTo>
                <a:cubicBezTo>
                  <a:pt x="3518" y="73"/>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1" name="Freeform: Shape 220"/>
          <p:cNvSpPr/>
          <p:nvPr/>
        </p:nvSpPr>
        <p:spPr>
          <a:xfrm>
            <a:off x="61041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2" name="Freeform: Shape 221"/>
          <p:cNvSpPr/>
          <p:nvPr/>
        </p:nvSpPr>
        <p:spPr>
          <a:xfrm>
            <a:off x="73702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3" name="Freeform: Shape 222"/>
          <p:cNvSpPr/>
          <p:nvPr/>
        </p:nvSpPr>
        <p:spPr>
          <a:xfrm>
            <a:off x="6163920" y="2179080"/>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2"/>
                  <a:pt x="507" y="245"/>
                </a:cubicBezTo>
                <a:cubicBezTo>
                  <a:pt x="507"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4" name="Freeform: Shape 223"/>
          <p:cNvSpPr/>
          <p:nvPr/>
        </p:nvSpPr>
        <p:spPr>
          <a:xfrm>
            <a:off x="6407279"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5" name="Freeform: Shape 224"/>
          <p:cNvSpPr/>
          <p:nvPr/>
        </p:nvSpPr>
        <p:spPr>
          <a:xfrm>
            <a:off x="6647039"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08" y="492"/>
                  <a:pt x="0" y="384"/>
                  <a:pt x="0" y="245"/>
                </a:cubicBezTo>
                <a:cubicBezTo>
                  <a:pt x="0" y="102"/>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6" name="Freeform: Shape 225"/>
          <p:cNvSpPr/>
          <p:nvPr/>
        </p:nvSpPr>
        <p:spPr>
          <a:xfrm>
            <a:off x="6887160" y="2179080"/>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2"/>
                  <a:pt x="508" y="245"/>
                </a:cubicBezTo>
                <a:cubicBezTo>
                  <a:pt x="508"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7" name="Freeform: Shape 226"/>
          <p:cNvSpPr/>
          <p:nvPr/>
        </p:nvSpPr>
        <p:spPr>
          <a:xfrm>
            <a:off x="7129080"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8" name="Freeform: Shape 227"/>
          <p:cNvSpPr/>
          <p:nvPr/>
        </p:nvSpPr>
        <p:spPr>
          <a:xfrm>
            <a:off x="78519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73"/>
                  <a:pt x="0" y="141"/>
                </a:cubicBezTo>
                <a:lnTo>
                  <a:pt x="0" y="684"/>
                </a:lnTo>
                <a:cubicBezTo>
                  <a:pt x="0" y="755"/>
                  <a:pt x="67" y="823"/>
                  <a:pt x="139" y="823"/>
                </a:cubicBezTo>
                <a:lnTo>
                  <a:pt x="3378" y="823"/>
                </a:lnTo>
                <a:cubicBezTo>
                  <a:pt x="3446" y="823"/>
                  <a:pt x="3518" y="755"/>
                  <a:pt x="3518" y="684"/>
                </a:cubicBezTo>
                <a:lnTo>
                  <a:pt x="3518" y="141"/>
                </a:lnTo>
                <a:cubicBezTo>
                  <a:pt x="3518" y="73"/>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9" name="Freeform: Shape 228"/>
          <p:cNvSpPr/>
          <p:nvPr/>
        </p:nvSpPr>
        <p:spPr>
          <a:xfrm>
            <a:off x="78519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0" name="Freeform: Shape 229"/>
          <p:cNvSpPr/>
          <p:nvPr/>
        </p:nvSpPr>
        <p:spPr>
          <a:xfrm>
            <a:off x="91180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1" name="Freeform: Shape 230"/>
          <p:cNvSpPr/>
          <p:nvPr/>
        </p:nvSpPr>
        <p:spPr>
          <a:xfrm>
            <a:off x="7911720"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2" name="Freeform: Shape 231"/>
          <p:cNvSpPr/>
          <p:nvPr/>
        </p:nvSpPr>
        <p:spPr>
          <a:xfrm>
            <a:off x="8152920" y="217908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5"/>
                </a:cubicBezTo>
                <a:cubicBezTo>
                  <a:pt x="504" y="384"/>
                  <a:pt x="395" y="492"/>
                  <a:pt x="250" y="492"/>
                </a:cubicBezTo>
                <a:cubicBezTo>
                  <a:pt x="111" y="492"/>
                  <a:pt x="0" y="384"/>
                  <a:pt x="0" y="245"/>
                </a:cubicBezTo>
                <a:cubicBezTo>
                  <a:pt x="0" y="102"/>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3" name="Freeform: Shape 232"/>
          <p:cNvSpPr/>
          <p:nvPr/>
        </p:nvSpPr>
        <p:spPr>
          <a:xfrm>
            <a:off x="8393400" y="217908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5"/>
                </a:cubicBezTo>
                <a:cubicBezTo>
                  <a:pt x="502" y="384"/>
                  <a:pt x="394" y="492"/>
                  <a:pt x="252" y="492"/>
                </a:cubicBezTo>
                <a:cubicBezTo>
                  <a:pt x="108" y="492"/>
                  <a:pt x="0" y="384"/>
                  <a:pt x="0" y="245"/>
                </a:cubicBezTo>
                <a:cubicBezTo>
                  <a:pt x="0" y="102"/>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4" name="Freeform: Shape 233"/>
          <p:cNvSpPr/>
          <p:nvPr/>
        </p:nvSpPr>
        <p:spPr>
          <a:xfrm>
            <a:off x="8634959"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5" name="Freeform: Shape 234"/>
          <p:cNvSpPr/>
          <p:nvPr/>
        </p:nvSpPr>
        <p:spPr>
          <a:xfrm>
            <a:off x="8876880"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10" y="492"/>
                  <a:pt x="0" y="384"/>
                  <a:pt x="0" y="245"/>
                </a:cubicBezTo>
                <a:cubicBezTo>
                  <a:pt x="0" y="102"/>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6" name="Freeform: Shape 235"/>
          <p:cNvSpPr/>
          <p:nvPr/>
        </p:nvSpPr>
        <p:spPr>
          <a:xfrm>
            <a:off x="628452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67" y="0"/>
                  <a:pt x="0" y="67"/>
                  <a:pt x="0" y="135"/>
                </a:cubicBezTo>
                <a:lnTo>
                  <a:pt x="0" y="682"/>
                </a:lnTo>
                <a:cubicBezTo>
                  <a:pt x="0" y="751"/>
                  <a:pt x="67"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7" name="Freeform: Shape 236"/>
          <p:cNvSpPr/>
          <p:nvPr/>
        </p:nvSpPr>
        <p:spPr>
          <a:xfrm>
            <a:off x="628452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8" name="Freeform: Shape 237"/>
          <p:cNvSpPr/>
          <p:nvPr/>
        </p:nvSpPr>
        <p:spPr>
          <a:xfrm>
            <a:off x="730908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9" name="Freeform: Shape 238"/>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0" name="Freeform: Shape 239"/>
          <p:cNvSpPr/>
          <p:nvPr/>
        </p:nvSpPr>
        <p:spPr>
          <a:xfrm>
            <a:off x="6827399"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1" name="Freeform: Shape 240"/>
          <p:cNvSpPr/>
          <p:nvPr/>
        </p:nvSpPr>
        <p:spPr>
          <a:xfrm>
            <a:off x="706932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10" y="492"/>
                  <a:pt x="0" y="384"/>
                  <a:pt x="0" y="249"/>
                </a:cubicBezTo>
                <a:cubicBezTo>
                  <a:pt x="0" y="110"/>
                  <a:pt x="110"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2" name="Freeform: Shape 241"/>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3" name="Freeform: Shape 242"/>
          <p:cNvSpPr/>
          <p:nvPr/>
        </p:nvSpPr>
        <p:spPr>
          <a:xfrm>
            <a:off x="6345720" y="31197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10"/>
                  <a:pt x="504" y="249"/>
                </a:cubicBezTo>
                <a:cubicBezTo>
                  <a:pt x="504" y="384"/>
                  <a:pt x="395" y="492"/>
                  <a:pt x="250" y="492"/>
                </a:cubicBezTo>
                <a:cubicBezTo>
                  <a:pt x="111" y="492"/>
                  <a:pt x="0" y="384"/>
                  <a:pt x="0" y="249"/>
                </a:cubicBezTo>
                <a:cubicBezTo>
                  <a:pt x="0" y="110"/>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4" name="Freeform: Shape 243"/>
          <p:cNvSpPr/>
          <p:nvPr/>
        </p:nvSpPr>
        <p:spPr>
          <a:xfrm>
            <a:off x="787644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72" y="0"/>
                  <a:pt x="0" y="67"/>
                  <a:pt x="0" y="135"/>
                </a:cubicBezTo>
                <a:lnTo>
                  <a:pt x="0" y="682"/>
                </a:lnTo>
                <a:cubicBezTo>
                  <a:pt x="0" y="751"/>
                  <a:pt x="72"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5" name="Freeform: Shape 244"/>
          <p:cNvSpPr/>
          <p:nvPr/>
        </p:nvSpPr>
        <p:spPr>
          <a:xfrm>
            <a:off x="787644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6" name="Freeform: Shape 245"/>
          <p:cNvSpPr/>
          <p:nvPr/>
        </p:nvSpPr>
        <p:spPr>
          <a:xfrm>
            <a:off x="890244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7" name="Freeform: Shape 246"/>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4700B8"/>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8" name="Freeform: Shape 247"/>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9" name="Freeform: Shape 248"/>
          <p:cNvSpPr/>
          <p:nvPr/>
        </p:nvSpPr>
        <p:spPr>
          <a:xfrm>
            <a:off x="8179560" y="311976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10"/>
                  <a:pt x="502" y="249"/>
                </a:cubicBezTo>
                <a:cubicBezTo>
                  <a:pt x="502" y="384"/>
                  <a:pt x="392" y="492"/>
                  <a:pt x="247" y="492"/>
                </a:cubicBezTo>
                <a:cubicBezTo>
                  <a:pt x="108" y="492"/>
                  <a:pt x="0" y="384"/>
                  <a:pt x="0" y="249"/>
                </a:cubicBezTo>
                <a:cubicBezTo>
                  <a:pt x="0" y="110"/>
                  <a:pt x="108" y="0"/>
                  <a:pt x="247"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0" name="Freeform: Shape 249"/>
          <p:cNvSpPr/>
          <p:nvPr/>
        </p:nvSpPr>
        <p:spPr>
          <a:xfrm>
            <a:off x="8419320" y="3119760"/>
            <a:ext cx="180360" cy="176760"/>
          </a:xfrm>
          <a:custGeom>
            <a:avLst/>
            <a:gdLst/>
            <a:ahLst/>
            <a:cxnLst>
              <a:cxn ang="3cd4">
                <a:pos x="hc" y="t"/>
              </a:cxn>
              <a:cxn ang="cd2">
                <a:pos x="l" y="vc"/>
              </a:cxn>
              <a:cxn ang="cd4">
                <a:pos x="hc" y="b"/>
              </a:cxn>
              <a:cxn ang="0">
                <a:pos x="r" y="vc"/>
              </a:cxn>
            </a:cxnLst>
            <a:rect l="l" t="t" r="r" b="b"/>
            <a:pathLst>
              <a:path w="502" h="492">
                <a:moveTo>
                  <a:pt x="253" y="0"/>
                </a:moveTo>
                <a:cubicBezTo>
                  <a:pt x="394" y="0"/>
                  <a:pt x="502" y="110"/>
                  <a:pt x="502" y="249"/>
                </a:cubicBezTo>
                <a:cubicBezTo>
                  <a:pt x="502" y="384"/>
                  <a:pt x="394" y="492"/>
                  <a:pt x="253" y="492"/>
                </a:cubicBezTo>
                <a:cubicBezTo>
                  <a:pt x="108" y="492"/>
                  <a:pt x="0" y="384"/>
                  <a:pt x="0" y="249"/>
                </a:cubicBezTo>
                <a:cubicBezTo>
                  <a:pt x="0" y="110"/>
                  <a:pt x="108" y="0"/>
                  <a:pt x="253"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1" name="Freeform: Shape 250"/>
          <p:cNvSpPr/>
          <p:nvPr/>
        </p:nvSpPr>
        <p:spPr>
          <a:xfrm>
            <a:off x="866124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08" y="492"/>
                  <a:pt x="0" y="384"/>
                  <a:pt x="0" y="249"/>
                </a:cubicBezTo>
                <a:cubicBezTo>
                  <a:pt x="0" y="110"/>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2" name="Freeform: Shape 251"/>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3" name="Freeform: Shape 252"/>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4" name="Freeform: Shape 253"/>
          <p:cNvSpPr/>
          <p:nvPr/>
        </p:nvSpPr>
        <p:spPr>
          <a:xfrm>
            <a:off x="7610040" y="4997880"/>
            <a:ext cx="59760" cy="59760"/>
          </a:xfrm>
          <a:custGeom>
            <a:avLst/>
            <a:gdLst/>
            <a:ahLst/>
            <a:cxnLst>
              <a:cxn ang="3cd4">
                <a:pos x="hc" y="t"/>
              </a:cxn>
              <a:cxn ang="cd2">
                <a:pos x="l" y="vc"/>
              </a:cxn>
              <a:cxn ang="cd4">
                <a:pos x="hc" y="b"/>
              </a:cxn>
              <a:cxn ang="0">
                <a:pos x="r" y="vc"/>
              </a:cxn>
            </a:cxnLst>
            <a:rect l="l" t="t" r="r" b="b"/>
            <a:pathLst>
              <a:path w="167" h="167">
                <a:moveTo>
                  <a:pt x="83" y="0"/>
                </a:moveTo>
                <a:cubicBezTo>
                  <a:pt x="132" y="0"/>
                  <a:pt x="167" y="37"/>
                  <a:pt x="167" y="82"/>
                </a:cubicBezTo>
                <a:cubicBezTo>
                  <a:pt x="167" y="130"/>
                  <a:pt x="132" y="167"/>
                  <a:pt x="83" y="167"/>
                </a:cubicBezTo>
                <a:cubicBezTo>
                  <a:pt x="37" y="167"/>
                  <a:pt x="0" y="130"/>
                  <a:pt x="0" y="82"/>
                </a:cubicBezTo>
                <a:cubicBezTo>
                  <a:pt x="0" y="37"/>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5" name="Freeform: Shape 254"/>
          <p:cNvSpPr/>
          <p:nvPr/>
        </p:nvSpPr>
        <p:spPr>
          <a:xfrm>
            <a:off x="791172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5" y="0"/>
                  <a:pt x="171" y="37"/>
                  <a:pt x="171" y="82"/>
                </a:cubicBezTo>
                <a:cubicBezTo>
                  <a:pt x="171" y="130"/>
                  <a:pt x="135"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6" name="Freeform: Shape 255"/>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7" name="Freeform: Shape 256"/>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8" name="Freeform: Shape 257"/>
          <p:cNvSpPr/>
          <p:nvPr/>
        </p:nvSpPr>
        <p:spPr>
          <a:xfrm>
            <a:off x="7550640" y="2708639"/>
            <a:ext cx="59760" cy="58320"/>
          </a:xfrm>
          <a:custGeom>
            <a:avLst/>
            <a:gdLst/>
            <a:ahLst/>
            <a:cxnLst>
              <a:cxn ang="3cd4">
                <a:pos x="hc" y="t"/>
              </a:cxn>
              <a:cxn ang="cd2">
                <a:pos x="l" y="vc"/>
              </a:cxn>
              <a:cxn ang="cd4">
                <a:pos x="hc" y="b"/>
              </a:cxn>
              <a:cxn ang="0">
                <a:pos x="r" y="vc"/>
              </a:cxn>
            </a:cxnLst>
            <a:rect l="l" t="t" r="r" b="b"/>
            <a:pathLst>
              <a:path w="167" h="163">
                <a:moveTo>
                  <a:pt x="83" y="0"/>
                </a:moveTo>
                <a:cubicBezTo>
                  <a:pt x="132" y="0"/>
                  <a:pt x="167" y="38"/>
                  <a:pt x="167" y="79"/>
                </a:cubicBezTo>
                <a:cubicBezTo>
                  <a:pt x="167" y="126"/>
                  <a:pt x="132" y="163"/>
                  <a:pt x="83" y="163"/>
                </a:cubicBezTo>
                <a:cubicBezTo>
                  <a:pt x="37" y="163"/>
                  <a:pt x="0" y="126"/>
                  <a:pt x="0" y="79"/>
                </a:cubicBezTo>
                <a:cubicBezTo>
                  <a:pt x="0" y="38"/>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9" name="Freeform: Shape 258"/>
          <p:cNvSpPr/>
          <p:nvPr/>
        </p:nvSpPr>
        <p:spPr>
          <a:xfrm>
            <a:off x="785196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30" y="0"/>
                  <a:pt x="167" y="38"/>
                  <a:pt x="167" y="79"/>
                </a:cubicBezTo>
                <a:cubicBezTo>
                  <a:pt x="167" y="126"/>
                  <a:pt x="130"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0" name="Freeform: Shape 259"/>
          <p:cNvSpPr/>
          <p:nvPr/>
        </p:nvSpPr>
        <p:spPr>
          <a:xfrm>
            <a:off x="7020720" y="432828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39"/>
                </a:cubicBezTo>
                <a:lnTo>
                  <a:pt x="0" y="684"/>
                </a:lnTo>
                <a:cubicBezTo>
                  <a:pt x="0" y="755"/>
                  <a:pt x="67" y="823"/>
                  <a:pt x="139" y="823"/>
                </a:cubicBezTo>
                <a:lnTo>
                  <a:pt x="2713" y="823"/>
                </a:lnTo>
                <a:cubicBezTo>
                  <a:pt x="2780" y="823"/>
                  <a:pt x="2848" y="755"/>
                  <a:pt x="2848" y="684"/>
                </a:cubicBezTo>
                <a:lnTo>
                  <a:pt x="2848" y="139"/>
                </a:lnTo>
                <a:cubicBezTo>
                  <a:pt x="2848" y="72"/>
                  <a:pt x="2780" y="0"/>
                  <a:pt x="2713" y="0"/>
                </a:cubicBezTo>
                <a:close/>
              </a:path>
            </a:pathLst>
          </a:custGeom>
          <a:solidFill>
            <a:srgbClr val="FFFFFF"/>
          </a:solid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1" name="Freeform: Shape 260"/>
          <p:cNvSpPr/>
          <p:nvPr/>
        </p:nvSpPr>
        <p:spPr>
          <a:xfrm>
            <a:off x="7020720" y="43282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2" name="Freeform: Shape 261"/>
          <p:cNvSpPr/>
          <p:nvPr/>
        </p:nvSpPr>
        <p:spPr>
          <a:xfrm>
            <a:off x="8045640" y="4624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3" name="Freeform: Shape 262"/>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4" name="Freeform: Shape 263"/>
          <p:cNvSpPr/>
          <p:nvPr/>
        </p:nvSpPr>
        <p:spPr>
          <a:xfrm>
            <a:off x="7563600" y="438804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3"/>
                </a:cubicBezTo>
                <a:cubicBezTo>
                  <a:pt x="502" y="382"/>
                  <a:pt x="394" y="492"/>
                  <a:pt x="255" y="492"/>
                </a:cubicBezTo>
                <a:cubicBezTo>
                  <a:pt x="108" y="492"/>
                  <a:pt x="0" y="382"/>
                  <a:pt x="0" y="243"/>
                </a:cubicBezTo>
                <a:cubicBezTo>
                  <a:pt x="0" y="102"/>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5" name="Freeform: Shape 264"/>
          <p:cNvSpPr/>
          <p:nvPr/>
        </p:nvSpPr>
        <p:spPr>
          <a:xfrm>
            <a:off x="7805880" y="438804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02"/>
                  <a:pt x="502" y="243"/>
                </a:cubicBezTo>
                <a:cubicBezTo>
                  <a:pt x="502" y="382"/>
                  <a:pt x="392" y="492"/>
                  <a:pt x="247" y="492"/>
                </a:cubicBezTo>
                <a:cubicBezTo>
                  <a:pt x="108" y="492"/>
                  <a:pt x="0" y="382"/>
                  <a:pt x="0" y="243"/>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6" name="Freeform: Shape 265"/>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7" name="Freeform: Shape 266"/>
          <p:cNvSpPr/>
          <p:nvPr/>
        </p:nvSpPr>
        <p:spPr>
          <a:xfrm>
            <a:off x="7081920" y="438804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3"/>
                </a:cubicBezTo>
                <a:cubicBezTo>
                  <a:pt x="504" y="382"/>
                  <a:pt x="395" y="492"/>
                  <a:pt x="250" y="492"/>
                </a:cubicBezTo>
                <a:cubicBezTo>
                  <a:pt x="111" y="492"/>
                  <a:pt x="0" y="382"/>
                  <a:pt x="0" y="243"/>
                </a:cubicBezTo>
                <a:cubicBezTo>
                  <a:pt x="0" y="102"/>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8" name="Straight Connector 267"/>
          <p:cNvSpPr/>
          <p:nvPr/>
        </p:nvSpPr>
        <p:spPr>
          <a:xfrm>
            <a:off x="7576920" y="3993840"/>
            <a:ext cx="0" cy="334800"/>
          </a:xfrm>
          <a:prstGeom prst="line">
            <a:avLst/>
          </a:prstGeom>
          <a:noFill/>
          <a:ln w="18000">
            <a:solidFill>
              <a:srgbClr val="0000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3" name="Footer Placeholder 272"/>
          <p:cNvSpPr>
            <a:spLocks noGrp="1"/>
          </p:cNvSpPr>
          <p:nvPr>
            <p:ph type="ftr" sz="quarter" idx="11"/>
          </p:nvPr>
        </p:nvSpPr>
        <p:spPr/>
        <p:txBody>
          <a:bodyPr/>
          <a:lstStyle/>
          <a:p>
            <a:pPr lvl="0"/>
            <a:r>
              <a:rPr lang="en-US" smtClean="0"/>
              <a:t>Zhang, Xi PhD Defense</a:t>
            </a:r>
            <a:endParaRPr lang="en-US"/>
          </a:p>
        </p:txBody>
      </p:sp>
      <p:sp>
        <p:nvSpPr>
          <p:cNvPr id="274" name="Slide Number Placeholder 273"/>
          <p:cNvSpPr>
            <a:spLocks noGrp="1"/>
          </p:cNvSpPr>
          <p:nvPr>
            <p:ph type="sldNum" sz="quarter" idx="12"/>
          </p:nvPr>
        </p:nvSpPr>
        <p:spPr/>
        <p:txBody>
          <a:bodyPr/>
          <a:lstStyle/>
          <a:p>
            <a:pPr lvl="0"/>
            <a:fld id="{1163934E-6D4A-49A7-BCC2-DF33CF0FAD11}" type="slidenum">
              <a:rPr lang="mr-IN" smtClean="0"/>
              <a:t>71</a:t>
            </a:fld>
            <a:r>
              <a:rPr lang="mr-IN" smtClean="0"/>
              <a:t>/</a:t>
            </a:r>
            <a:endParaRPr lang="mr-IN"/>
          </a:p>
        </p:txBody>
      </p:sp>
    </p:spTree>
    <p:extLst>
      <p:ext uri="{BB962C8B-B14F-4D97-AF65-F5344CB8AC3E}">
        <p14:creationId xmlns:p14="http://schemas.microsoft.com/office/powerpoint/2010/main" val="1993947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72</a:t>
            </a:fld>
            <a:r>
              <a:rPr lang="mr-IN" smtClean="0"/>
              <a:t>/</a:t>
            </a:r>
            <a:endParaRPr lang="mr-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461" y="748146"/>
            <a:ext cx="7298797" cy="5581433"/>
          </a:xfrm>
          <a:prstGeom prst="rect">
            <a:avLst/>
          </a:prstGeom>
        </p:spPr>
      </p:pic>
    </p:spTree>
    <p:extLst>
      <p:ext uri="{BB962C8B-B14F-4D97-AF65-F5344CB8AC3E}">
        <p14:creationId xmlns:p14="http://schemas.microsoft.com/office/powerpoint/2010/main" val="6139828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731519" y="1188719"/>
            <a:ext cx="8686800" cy="5993280"/>
          </a:xfrm>
          <a:prstGeom prst="rect">
            <a:avLst/>
          </a:prstGeom>
          <a:noFill/>
          <a:ln>
            <a:noFill/>
          </a:ln>
        </p:spPr>
      </p:pic>
      <p:sp>
        <p:nvSpPr>
          <p:cNvPr id="3" name="TextBox 2"/>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ROC curves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73</a:t>
            </a:fld>
            <a:r>
              <a:rPr lang="mr-IN" smtClean="0"/>
              <a:t>/</a:t>
            </a:r>
            <a:endParaRPr lang="mr-IN"/>
          </a:p>
        </p:txBody>
      </p:sp>
    </p:spTree>
    <p:extLst>
      <p:ext uri="{BB962C8B-B14F-4D97-AF65-F5344CB8AC3E}">
        <p14:creationId xmlns:p14="http://schemas.microsoft.com/office/powerpoint/2010/main" val="2096839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109220"/>
            <a:ext cx="5486399" cy="21207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sampling methods</a:t>
            </a:r>
          </a:p>
        </p:txBody>
      </p:sp>
      <p:sp>
        <p:nvSpPr>
          <p:cNvPr id="5" name="TextBox 4"/>
          <p:cNvSpPr txBox="1"/>
          <p:nvPr/>
        </p:nvSpPr>
        <p:spPr>
          <a:xfrm>
            <a:off x="410400" y="1047599"/>
            <a:ext cx="571608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100000"/>
              <a:buAutoNum type="arabicParenR"/>
              <a:tabLst/>
              <a:defRPr sz="2800"/>
            </a:pPr>
            <a:r>
              <a:rPr lang="en-US" sz="3200" b="0" i="0" u="none" strike="noStrike" kern="1200">
                <a:ln>
                  <a:noFill/>
                </a:ln>
                <a:latin typeface="Liberation Serif" pitchFamily="18"/>
                <a:ea typeface="WenQuanYi Zen Hei" pitchFamily="2"/>
                <a:cs typeface="Lohit Hindi" pitchFamily="2"/>
              </a:rPr>
              <a:t> Creating identical samples.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74</a:t>
            </a:fld>
            <a:r>
              <a:rPr lang="mr-IN" smtClean="0"/>
              <a:t>/</a:t>
            </a:r>
            <a:endParaRPr lang="mr-IN"/>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430" y="1879193"/>
            <a:ext cx="6578860" cy="5008129"/>
          </a:xfrm>
          <a:prstGeom prst="rect">
            <a:avLst/>
          </a:prstGeom>
        </p:spPr>
      </p:pic>
    </p:spTree>
    <p:extLst>
      <p:ext uri="{BB962C8B-B14F-4D97-AF65-F5344CB8AC3E}">
        <p14:creationId xmlns:p14="http://schemas.microsoft.com/office/powerpoint/2010/main" val="12486464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640" y="344160"/>
            <a:ext cx="6949440" cy="10515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3200" b="1" i="0" u="none" strike="noStrike" kern="1200">
                <a:ln>
                  <a:noFill/>
                </a:ln>
                <a:latin typeface="Times New Roman" pitchFamily="18"/>
                <a:ea typeface="WenQuanYi Zen Hei" pitchFamily="2"/>
                <a:cs typeface="Lohit Hindi" pitchFamily="2"/>
              </a:rPr>
              <a:t>Statistical significance analysis</a:t>
            </a:r>
          </a:p>
          <a:p>
            <a:pPr marL="0" marR="0" lvl="0" indent="0" rtl="0" hangingPunct="0">
              <a:lnSpc>
                <a:spcPct val="150000"/>
              </a:lnSpc>
              <a:spcBef>
                <a:spcPts val="0"/>
              </a:spcBef>
              <a:spcAft>
                <a:spcPts val="0"/>
              </a:spcAft>
              <a:buNone/>
              <a:tabLst/>
              <a:defRPr sz="2400"/>
            </a:pPr>
            <a:endParaRPr lang="en-US" sz="2400" b="0" i="0" u="none" strike="noStrike" kern="1200">
              <a:ln>
                <a:noFill/>
              </a:ln>
              <a:latin typeface="Times New Roman" pitchFamily="18"/>
              <a:ea typeface="WenQuanYi Zen Hei" pitchFamily="2"/>
              <a:cs typeface="Lohit Hindi" pitchFamily="2"/>
            </a:endParaRPr>
          </a:p>
        </p:txBody>
      </p:sp>
      <p:sp>
        <p:nvSpPr>
          <p:cNvPr id="3" name="TextBox 2"/>
          <p:cNvSpPr txBox="1"/>
          <p:nvPr/>
        </p:nvSpPr>
        <p:spPr>
          <a:xfrm>
            <a:off x="584640" y="1136160"/>
            <a:ext cx="9009303" cy="2347202"/>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400"/>
            </a:pPr>
            <a:r>
              <a:rPr lang="en-US" sz="2600" b="0" i="0" u="none" strike="noStrike" kern="1200">
                <a:ln>
                  <a:noFill/>
                </a:ln>
                <a:latin typeface="Times New Roman" pitchFamily="18"/>
                <a:ea typeface="WenQuanYi Zen Hei" pitchFamily="2"/>
                <a:cs typeface="Lohit Hindi" pitchFamily="2"/>
              </a:rPr>
              <a:t>Given the significance level as 5%, we compute the p-values of statistical significance tests of classification results using CGMOS against the compared methods:</a:t>
            </a:r>
          </a:p>
          <a:p>
            <a:pPr marL="0" marR="0" lvl="0" indent="0" rtl="0" hangingPunct="0">
              <a:lnSpc>
                <a:spcPct val="150000"/>
              </a:lnSpc>
              <a:spcBef>
                <a:spcPts val="0"/>
              </a:spcBef>
              <a:spcAft>
                <a:spcPts val="0"/>
              </a:spcAft>
              <a:buNone/>
              <a:tabLst/>
              <a:defRPr sz="2400"/>
            </a:pPr>
            <a:endParaRPr lang="en-US" sz="2400" b="0" i="0" u="none" strike="noStrike" kern="1200" dirty="0">
              <a:ln>
                <a:noFill/>
              </a:ln>
              <a:latin typeface="Times New Roman"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560239" y="3208463"/>
            <a:ext cx="6913799" cy="2233800"/>
          </a:xfrm>
          <a:prstGeom prst="rect">
            <a:avLst/>
          </a:prstGeom>
          <a:noFill/>
          <a:ln>
            <a:noFill/>
          </a:ln>
        </p:spPr>
      </p:pic>
      <p:sp>
        <p:nvSpPr>
          <p:cNvPr id="5" name="TextBox 4"/>
          <p:cNvSpPr txBox="1"/>
          <p:nvPr/>
        </p:nvSpPr>
        <p:spPr>
          <a:xfrm>
            <a:off x="584640" y="5573160"/>
            <a:ext cx="9009303" cy="124119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600"/>
            </a:pPr>
            <a:r>
              <a:rPr lang="en-US" sz="2600" b="0" i="0" u="none" strike="noStrike" kern="1200">
                <a:ln>
                  <a:noFill/>
                </a:ln>
                <a:latin typeface="Times New Roman" pitchFamily="18"/>
                <a:ea typeface="WenQuanYi Zen Hei" pitchFamily="2"/>
                <a:cs typeface="Lohit Hindi" pitchFamily="2"/>
              </a:rPr>
              <a:t>CGMOS is statistical significantly better then the compared methods regardless of classifiers selected.</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75</a:t>
            </a:fld>
            <a:r>
              <a:rPr lang="mr-IN" smtClean="0"/>
              <a:t>/</a:t>
            </a:r>
            <a:endParaRPr lang="mr-IN"/>
          </a:p>
        </p:txBody>
      </p:sp>
    </p:spTree>
    <p:extLst>
      <p:ext uri="{BB962C8B-B14F-4D97-AF65-F5344CB8AC3E}">
        <p14:creationId xmlns:p14="http://schemas.microsoft.com/office/powerpoint/2010/main" val="4345457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76</a:t>
            </a:fld>
            <a:r>
              <a:rPr lang="mr-IN" smtClean="0"/>
              <a:t>/</a:t>
            </a:r>
            <a:endParaRPr lang="mr-IN"/>
          </a:p>
        </p:txBody>
      </p:sp>
      <p:sp>
        <p:nvSpPr>
          <p:cNvPr id="4" name="TextBox 3"/>
          <p:cNvSpPr txBox="1"/>
          <p:nvPr/>
        </p:nvSpPr>
        <p:spPr>
          <a:xfrm>
            <a:off x="579120" y="243840"/>
            <a:ext cx="4968240" cy="523220"/>
          </a:xfrm>
          <a:prstGeom prst="rect">
            <a:avLst/>
          </a:prstGeom>
          <a:noFill/>
        </p:spPr>
        <p:txBody>
          <a:bodyPr wrap="square" rtlCol="0">
            <a:spAutoFit/>
          </a:bodyPr>
          <a:lstStyle/>
          <a:p>
            <a:r>
              <a:rPr lang="en-US" sz="2800" b="1" dirty="0" smtClean="0">
                <a:latin typeface="Times New Roman" charset="0"/>
                <a:ea typeface="Times New Roman" charset="0"/>
                <a:cs typeface="Times New Roman" charset="0"/>
              </a:rPr>
              <a:t>Text to image synthesis [22]</a:t>
            </a:r>
            <a:endParaRPr lang="en-US" sz="2800" b="1" dirty="0">
              <a:latin typeface="Times New Roman" charset="0"/>
              <a:ea typeface="Times New Roman" charset="0"/>
              <a:cs typeface="Times New Roman"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5" y="1257300"/>
            <a:ext cx="10058400" cy="4713715"/>
          </a:xfrm>
          <a:prstGeom prst="rect">
            <a:avLst/>
          </a:prstGeom>
        </p:spPr>
      </p:pic>
    </p:spTree>
    <p:extLst>
      <p:ext uri="{BB962C8B-B14F-4D97-AF65-F5344CB8AC3E}">
        <p14:creationId xmlns:p14="http://schemas.microsoft.com/office/powerpoint/2010/main" val="6705915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77</a:t>
            </a:fld>
            <a:r>
              <a:rPr lang="mr-IN" smtClean="0"/>
              <a:t>/</a:t>
            </a:r>
            <a:endParaRPr lang="mr-IN"/>
          </a:p>
        </p:txBody>
      </p:sp>
      <p:sp>
        <p:nvSpPr>
          <p:cNvPr id="4" name="TextBox 3"/>
          <p:cNvSpPr txBox="1"/>
          <p:nvPr/>
        </p:nvSpPr>
        <p:spPr>
          <a:xfrm>
            <a:off x="579120" y="243840"/>
            <a:ext cx="4968240" cy="523220"/>
          </a:xfrm>
          <a:prstGeom prst="rect">
            <a:avLst/>
          </a:prstGeom>
          <a:noFill/>
        </p:spPr>
        <p:txBody>
          <a:bodyPr wrap="square" rtlCol="0">
            <a:spAutoFit/>
          </a:bodyPr>
          <a:lstStyle/>
          <a:p>
            <a:r>
              <a:rPr lang="en-US" sz="2800" b="1" dirty="0" smtClean="0">
                <a:latin typeface="Times New Roman" charset="0"/>
                <a:ea typeface="Times New Roman" charset="0"/>
                <a:cs typeface="Times New Roman" charset="0"/>
              </a:rPr>
              <a:t>Text to image synthesis [22]</a:t>
            </a:r>
            <a:endParaRPr lang="en-US" sz="2800" b="1" dirty="0">
              <a:latin typeface="Times New Roman" charset="0"/>
              <a:ea typeface="Times New Roman" charset="0"/>
              <a:cs typeface="Times New Roman"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20" y="1011822"/>
            <a:ext cx="7680960" cy="5881999"/>
          </a:xfrm>
          <a:prstGeom prst="rect">
            <a:avLst/>
          </a:prstGeom>
        </p:spPr>
      </p:pic>
    </p:spTree>
    <p:extLst>
      <p:ext uri="{BB962C8B-B14F-4D97-AF65-F5344CB8AC3E}">
        <p14:creationId xmlns:p14="http://schemas.microsoft.com/office/powerpoint/2010/main" val="13095590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78</a:t>
            </a:fld>
            <a:r>
              <a:rPr lang="mr-IN" smtClean="0"/>
              <a:t>/</a:t>
            </a:r>
            <a:endParaRPr lang="mr-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9080"/>
            <a:ext cx="5128896" cy="51288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872" y="259081"/>
            <a:ext cx="5128895" cy="5128895"/>
          </a:xfrm>
          <a:prstGeom prst="rect">
            <a:avLst/>
          </a:prstGeom>
        </p:spPr>
      </p:pic>
      <p:sp>
        <p:nvSpPr>
          <p:cNvPr id="6" name="TextBox 5"/>
          <p:cNvSpPr txBox="1"/>
          <p:nvPr/>
        </p:nvSpPr>
        <p:spPr>
          <a:xfrm>
            <a:off x="426720" y="5090160"/>
            <a:ext cx="4434840" cy="1015663"/>
          </a:xfrm>
          <a:prstGeom prst="rect">
            <a:avLst/>
          </a:prstGeom>
          <a:noFill/>
        </p:spPr>
        <p:txBody>
          <a:bodyPr wrap="square" rtlCol="0">
            <a:spAutoFit/>
          </a:bodyPr>
          <a:lstStyle/>
          <a:p>
            <a:pPr algn="just"/>
            <a:r>
              <a:rPr lang="en-US" sz="2000" dirty="0" smtClean="0">
                <a:latin typeface="Times New Roman" charset="0"/>
                <a:ea typeface="Times New Roman" charset="0"/>
                <a:cs typeface="Times New Roman" charset="0"/>
              </a:rPr>
              <a:t>This </a:t>
            </a:r>
            <a:r>
              <a:rPr lang="en-US" sz="2000" dirty="0">
                <a:latin typeface="Times New Roman" charset="0"/>
                <a:ea typeface="Times New Roman" charset="0"/>
                <a:cs typeface="Times New Roman" charset="0"/>
              </a:rPr>
              <a:t>flower has one large purple and white petal with one yellow and orange </a:t>
            </a:r>
            <a:r>
              <a:rPr lang="en-US" sz="2000" dirty="0" smtClean="0">
                <a:latin typeface="Times New Roman" charset="0"/>
                <a:ea typeface="Times New Roman" charset="0"/>
                <a:cs typeface="Times New Roman" charset="0"/>
              </a:rPr>
              <a:t>receptacle.</a:t>
            </a:r>
            <a:endParaRPr lang="en-US" sz="2000" dirty="0">
              <a:latin typeface="Times New Roman" charset="0"/>
              <a:ea typeface="Times New Roman" charset="0"/>
              <a:cs typeface="Times New Roman" charset="0"/>
            </a:endParaRPr>
          </a:p>
        </p:txBody>
      </p:sp>
      <p:sp>
        <p:nvSpPr>
          <p:cNvPr id="7" name="TextBox 6"/>
          <p:cNvSpPr txBox="1"/>
          <p:nvPr/>
        </p:nvSpPr>
        <p:spPr>
          <a:xfrm>
            <a:off x="5044860" y="5062637"/>
            <a:ext cx="4434840" cy="1015663"/>
          </a:xfrm>
          <a:prstGeom prst="rect">
            <a:avLst/>
          </a:prstGeom>
          <a:noFill/>
        </p:spPr>
        <p:txBody>
          <a:bodyPr wrap="square" rtlCol="0">
            <a:spAutoFit/>
          </a:bodyPr>
          <a:lstStyle/>
          <a:p>
            <a:pPr algn="just"/>
            <a:r>
              <a:rPr lang="en-US" sz="2000" dirty="0" smtClean="0">
                <a:latin typeface="Times New Roman" charset="0"/>
                <a:ea typeface="Times New Roman" charset="0"/>
                <a:cs typeface="Times New Roman" charset="0"/>
              </a:rPr>
              <a:t>This </a:t>
            </a:r>
            <a:r>
              <a:rPr lang="en-US" sz="2000" dirty="0">
                <a:latin typeface="Times New Roman" charset="0"/>
                <a:ea typeface="Times New Roman" charset="0"/>
                <a:cs typeface="Times New Roman" charset="0"/>
              </a:rPr>
              <a:t>flower has flat long and skinny yellow petals in one slightly upturned ring </a:t>
            </a:r>
            <a:r>
              <a:rPr lang="en-US" sz="2000" dirty="0" smtClean="0">
                <a:latin typeface="Times New Roman" charset="0"/>
                <a:ea typeface="Times New Roman" charset="0"/>
                <a:cs typeface="Times New Roman" charset="0"/>
              </a:rPr>
              <a:t>configuration.</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376277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3"/>
          <p:cNvGrpSpPr/>
          <p:nvPr/>
        </p:nvGrpSpPr>
        <p:grpSpPr>
          <a:xfrm>
            <a:off x="1728081" y="1143197"/>
            <a:ext cx="6633557" cy="5598327"/>
            <a:chOff x="1554479" y="923040"/>
            <a:chExt cx="6676201" cy="5963760"/>
          </a:xfrm>
        </p:grpSpPr>
        <p:sp>
          <p:nvSpPr>
            <p:cNvPr id="2" name="Freeform: Shape 1"/>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 name="Freeform: Shape 2"/>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Freeform: Shape 43"/>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Freeform: Shape 44"/>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Freeform: Shape 45"/>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Freeform: Shape 46"/>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Freeform: Shape 47"/>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Freeform: Shape 48"/>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Freeform: Shape 49"/>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Freeform: Shape 50"/>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Freeform: Shape 51"/>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3" name="Freeform: Shape 52"/>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4" name="Freeform: Shape 53"/>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5" name="Freeform: Shape 54"/>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6" name="Freeform: Shape 55"/>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7" name="Freeform: Shape 56"/>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8" name="Freeform: Shape 57"/>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Freeform: Shape 60"/>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Freeform: Shape 61"/>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Freeform: Shape 65"/>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Freeform: Shape 66"/>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Freeform: Shape 71"/>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72"/>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73"/>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74"/>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5"/>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Freeform: Shape 76"/>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Freeform: Shape 77"/>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Freeform: Shape 78"/>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5"/>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6"/>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7"/>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94"/>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5"/>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6"/>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102"/>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103"/>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104"/>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5"/>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6"/>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Freeform: Shape 107"/>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Freeform: Shape 108"/>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Freeform: Shape 109"/>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Freeform: Shape 110"/>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Freeform: Shape 111"/>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Freeform: Shape 112"/>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Freeform: Shape 113"/>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Freeform: Shape 114"/>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6" name="Freeform: Shape 115"/>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7" name="Freeform: Shape 116"/>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8" name="Freeform: Shape 117"/>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9" name="Freeform: Shape 118"/>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0" name="Freeform: Shape 119"/>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1" name="Freeform: Shape 120"/>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2" name="Freeform: Shape 121"/>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3" name="Freeform: Shape 122"/>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4" name="Freeform: Shape 123"/>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5" name="Freeform: Shape 124"/>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6" name="Freeform: Shape 125"/>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7" name="Freeform: Shape 126"/>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Freeform: Shape 133"/>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Freeform: Shape 134"/>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Freeform: Shape 135"/>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Freeform: Shape 136"/>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Freeform: Shape 137"/>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Freeform: Shape 138"/>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Freeform: Shape 139"/>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Freeform: Shape 143"/>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Freeform: Shape 144"/>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Freeform: Shape 145"/>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TextBox 146"/>
            <p:cNvSpPr txBox="1"/>
            <p:nvPr/>
          </p:nvSpPr>
          <p:spPr>
            <a:xfrm>
              <a:off x="1985400" y="1543680"/>
              <a:ext cx="276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a:t>
              </a:r>
            </a:p>
          </p:txBody>
        </p:sp>
        <p:sp>
          <p:nvSpPr>
            <p:cNvPr id="148" name="TextBox 147"/>
            <p:cNvSpPr txBox="1"/>
            <p:nvPr/>
          </p:nvSpPr>
          <p:spPr>
            <a:xfrm>
              <a:off x="1991520"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49" name="TextBox 148"/>
            <p:cNvSpPr txBox="1"/>
            <p:nvPr/>
          </p:nvSpPr>
          <p:spPr>
            <a:xfrm>
              <a:off x="2938320" y="1543680"/>
              <a:ext cx="6271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 Edge</a:t>
              </a:r>
            </a:p>
          </p:txBody>
        </p:sp>
        <p:sp>
          <p:nvSpPr>
            <p:cNvPr id="150" name="TextBox 149"/>
            <p:cNvSpPr txBox="1"/>
            <p:nvPr/>
          </p:nvSpPr>
          <p:spPr>
            <a:xfrm>
              <a:off x="3103199"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51" name="TextBox 150"/>
            <p:cNvSpPr txBox="1"/>
            <p:nvPr/>
          </p:nvSpPr>
          <p:spPr>
            <a:xfrm>
              <a:off x="4153679" y="1543680"/>
              <a:ext cx="4032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a:t>
              </a:r>
            </a:p>
          </p:txBody>
        </p:sp>
        <p:sp>
          <p:nvSpPr>
            <p:cNvPr id="152" name="TextBox 151"/>
            <p:cNvSpPr txBox="1"/>
            <p:nvPr/>
          </p:nvSpPr>
          <p:spPr>
            <a:xfrm>
              <a:off x="415836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3" name="TextBox 152"/>
            <p:cNvSpPr txBox="1"/>
            <p:nvPr/>
          </p:nvSpPr>
          <p:spPr>
            <a:xfrm>
              <a:off x="5071320" y="1543680"/>
              <a:ext cx="86327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 Corner</a:t>
              </a:r>
            </a:p>
          </p:txBody>
        </p:sp>
        <p:sp>
          <p:nvSpPr>
            <p:cNvPr id="154" name="TextBox 153"/>
            <p:cNvSpPr txBox="1"/>
            <p:nvPr/>
          </p:nvSpPr>
          <p:spPr>
            <a:xfrm>
              <a:off x="52714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5" name="TextBox 154"/>
            <p:cNvSpPr txBox="1"/>
            <p:nvPr/>
          </p:nvSpPr>
          <p:spPr>
            <a:xfrm>
              <a:off x="6385320" y="1543680"/>
              <a:ext cx="38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a:t>
              </a:r>
            </a:p>
          </p:txBody>
        </p:sp>
        <p:sp>
          <p:nvSpPr>
            <p:cNvPr id="156" name="TextBox 155"/>
            <p:cNvSpPr txBox="1"/>
            <p:nvPr/>
          </p:nvSpPr>
          <p:spPr>
            <a:xfrm>
              <a:off x="638424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7" name="TextBox 156"/>
            <p:cNvSpPr txBox="1"/>
            <p:nvPr/>
          </p:nvSpPr>
          <p:spPr>
            <a:xfrm>
              <a:off x="7286040" y="1543680"/>
              <a:ext cx="84815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 Corner</a:t>
              </a:r>
            </a:p>
          </p:txBody>
        </p:sp>
        <p:sp>
          <p:nvSpPr>
            <p:cNvPr id="158" name="TextBox 157"/>
            <p:cNvSpPr txBox="1"/>
            <p:nvPr/>
          </p:nvSpPr>
          <p:spPr>
            <a:xfrm>
              <a:off x="74962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9" name="TextBox 158"/>
            <p:cNvSpPr txBox="1"/>
            <p:nvPr/>
          </p:nvSpPr>
          <p:spPr>
            <a:xfrm>
              <a:off x="1588320" y="2511000"/>
              <a:ext cx="1143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 Corner</a:t>
              </a:r>
            </a:p>
          </p:txBody>
        </p:sp>
        <p:sp>
          <p:nvSpPr>
            <p:cNvPr id="160" name="TextBox 159"/>
            <p:cNvSpPr txBox="1"/>
            <p:nvPr/>
          </p:nvSpPr>
          <p:spPr>
            <a:xfrm>
              <a:off x="189036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1" name="TextBox 160"/>
            <p:cNvSpPr txBox="1"/>
            <p:nvPr/>
          </p:nvSpPr>
          <p:spPr>
            <a:xfrm>
              <a:off x="2914200" y="2511000"/>
              <a:ext cx="68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a:t>
              </a:r>
            </a:p>
          </p:txBody>
        </p:sp>
        <p:sp>
          <p:nvSpPr>
            <p:cNvPr id="162" name="TextBox 161"/>
            <p:cNvSpPr txBox="1"/>
            <p:nvPr/>
          </p:nvSpPr>
          <p:spPr>
            <a:xfrm>
              <a:off x="30038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3" name="TextBox 162"/>
            <p:cNvSpPr txBox="1"/>
            <p:nvPr/>
          </p:nvSpPr>
          <p:spPr>
            <a:xfrm>
              <a:off x="4136400" y="2511000"/>
              <a:ext cx="44099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L-Joint</a:t>
              </a:r>
            </a:p>
          </p:txBody>
        </p:sp>
        <p:sp>
          <p:nvSpPr>
            <p:cNvPr id="164" name="TextBox 163"/>
            <p:cNvSpPr txBox="1"/>
            <p:nvPr/>
          </p:nvSpPr>
          <p:spPr>
            <a:xfrm>
              <a:off x="411552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5" name="TextBox 164"/>
            <p:cNvSpPr txBox="1"/>
            <p:nvPr/>
          </p:nvSpPr>
          <p:spPr>
            <a:xfrm>
              <a:off x="5128559" y="2511000"/>
              <a:ext cx="703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6" name="TextBox 165"/>
            <p:cNvSpPr txBox="1"/>
            <p:nvPr/>
          </p:nvSpPr>
          <p:spPr>
            <a:xfrm>
              <a:off x="522828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7" name="TextBox 166"/>
            <p:cNvSpPr txBox="1"/>
            <p:nvPr/>
          </p:nvSpPr>
          <p:spPr>
            <a:xfrm>
              <a:off x="6241320" y="2511000"/>
              <a:ext cx="7412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8" name="TextBox 167"/>
            <p:cNvSpPr txBox="1"/>
            <p:nvPr/>
          </p:nvSpPr>
          <p:spPr>
            <a:xfrm>
              <a:off x="6369480" y="2671560"/>
              <a:ext cx="423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Corner</a:t>
              </a:r>
            </a:p>
          </p:txBody>
        </p:sp>
        <p:sp>
          <p:nvSpPr>
            <p:cNvPr id="169" name="TextBox 168"/>
            <p:cNvSpPr txBox="1"/>
            <p:nvPr/>
          </p:nvSpPr>
          <p:spPr>
            <a:xfrm>
              <a:off x="6341760" y="2832119"/>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0" name="TextBox 169"/>
            <p:cNvSpPr txBox="1"/>
            <p:nvPr/>
          </p:nvSpPr>
          <p:spPr>
            <a:xfrm>
              <a:off x="7240320" y="251100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L Joint</a:t>
              </a:r>
            </a:p>
          </p:txBody>
        </p:sp>
        <p:sp>
          <p:nvSpPr>
            <p:cNvPr id="171" name="TextBox 170"/>
            <p:cNvSpPr txBox="1"/>
            <p:nvPr/>
          </p:nvSpPr>
          <p:spPr>
            <a:xfrm>
              <a:off x="74534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2" name="TextBox 171"/>
            <p:cNvSpPr txBox="1"/>
            <p:nvPr/>
          </p:nvSpPr>
          <p:spPr>
            <a:xfrm>
              <a:off x="1916999" y="3638160"/>
              <a:ext cx="425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T-Joint</a:t>
              </a:r>
            </a:p>
          </p:txBody>
        </p:sp>
        <p:sp>
          <p:nvSpPr>
            <p:cNvPr id="173" name="TextBox 172"/>
            <p:cNvSpPr txBox="1"/>
            <p:nvPr/>
          </p:nvSpPr>
          <p:spPr>
            <a:xfrm>
              <a:off x="189648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4" name="TextBox 173"/>
            <p:cNvSpPr txBox="1"/>
            <p:nvPr/>
          </p:nvSpPr>
          <p:spPr>
            <a:xfrm>
              <a:off x="2789640" y="363816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T Joint</a:t>
              </a:r>
            </a:p>
          </p:txBody>
        </p:sp>
        <p:sp>
          <p:nvSpPr>
            <p:cNvPr id="175" name="TextBox 174"/>
            <p:cNvSpPr txBox="1"/>
            <p:nvPr/>
          </p:nvSpPr>
          <p:spPr>
            <a:xfrm>
              <a:off x="300924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6" name="TextBox 175"/>
            <p:cNvSpPr txBox="1"/>
            <p:nvPr/>
          </p:nvSpPr>
          <p:spPr>
            <a:xfrm>
              <a:off x="4129200" y="3638160"/>
              <a:ext cx="4579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X-Joint</a:t>
              </a:r>
            </a:p>
          </p:txBody>
        </p:sp>
        <p:sp>
          <p:nvSpPr>
            <p:cNvPr id="177" name="TextBox 176"/>
            <p:cNvSpPr txBox="1"/>
            <p:nvPr/>
          </p:nvSpPr>
          <p:spPr>
            <a:xfrm>
              <a:off x="411156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78" name="TextBox 177"/>
            <p:cNvSpPr txBox="1"/>
            <p:nvPr/>
          </p:nvSpPr>
          <p:spPr>
            <a:xfrm>
              <a:off x="5005080" y="3638160"/>
              <a:ext cx="973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X Joint</a:t>
              </a:r>
            </a:p>
          </p:txBody>
        </p:sp>
        <p:sp>
          <p:nvSpPr>
            <p:cNvPr id="179" name="TextBox 178"/>
            <p:cNvSpPr txBox="1"/>
            <p:nvPr/>
          </p:nvSpPr>
          <p:spPr>
            <a:xfrm>
              <a:off x="522504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80" name="TextBox 179"/>
            <p:cNvSpPr txBox="1"/>
            <p:nvPr/>
          </p:nvSpPr>
          <p:spPr>
            <a:xfrm>
              <a:off x="6234480" y="3638160"/>
              <a:ext cx="720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a:t>
              </a:r>
            </a:p>
          </p:txBody>
        </p:sp>
        <p:sp>
          <p:nvSpPr>
            <p:cNvPr id="181" name="TextBox 180"/>
            <p:cNvSpPr txBox="1"/>
            <p:nvPr/>
          </p:nvSpPr>
          <p:spPr>
            <a:xfrm>
              <a:off x="6429600"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2" name="TextBox 181"/>
            <p:cNvSpPr txBox="1"/>
            <p:nvPr/>
          </p:nvSpPr>
          <p:spPr>
            <a:xfrm>
              <a:off x="7323120" y="3638160"/>
              <a:ext cx="770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II</a:t>
              </a:r>
            </a:p>
          </p:txBody>
        </p:sp>
        <p:sp>
          <p:nvSpPr>
            <p:cNvPr id="183" name="TextBox 182"/>
            <p:cNvSpPr txBox="1"/>
            <p:nvPr/>
          </p:nvSpPr>
          <p:spPr>
            <a:xfrm>
              <a:off x="7541639"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4" name="TextBox 183"/>
            <p:cNvSpPr txBox="1"/>
            <p:nvPr/>
          </p:nvSpPr>
          <p:spPr>
            <a:xfrm>
              <a:off x="1984680" y="4606200"/>
              <a:ext cx="281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a:t>
              </a:r>
            </a:p>
          </p:txBody>
        </p:sp>
        <p:sp>
          <p:nvSpPr>
            <p:cNvPr id="185" name="TextBox 184"/>
            <p:cNvSpPr txBox="1"/>
            <p:nvPr/>
          </p:nvSpPr>
          <p:spPr>
            <a:xfrm>
              <a:off x="1978920" y="4766399"/>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6" name="TextBox 185"/>
            <p:cNvSpPr txBox="1"/>
            <p:nvPr/>
          </p:nvSpPr>
          <p:spPr>
            <a:xfrm>
              <a:off x="2729520" y="46062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a:t>
              </a:r>
            </a:p>
          </p:txBody>
        </p:sp>
        <p:sp>
          <p:nvSpPr>
            <p:cNvPr id="187" name="TextBox 186"/>
            <p:cNvSpPr txBox="1"/>
            <p:nvPr/>
          </p:nvSpPr>
          <p:spPr>
            <a:xfrm>
              <a:off x="295811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88" name="TextBox 187"/>
            <p:cNvSpPr txBox="1"/>
            <p:nvPr/>
          </p:nvSpPr>
          <p:spPr>
            <a:xfrm>
              <a:off x="3869279"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a:t>
              </a:r>
            </a:p>
          </p:txBody>
        </p:sp>
        <p:sp>
          <p:nvSpPr>
            <p:cNvPr id="189" name="TextBox 188"/>
            <p:cNvSpPr txBox="1"/>
            <p:nvPr/>
          </p:nvSpPr>
          <p:spPr>
            <a:xfrm>
              <a:off x="407016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0" name="TextBox 189"/>
            <p:cNvSpPr txBox="1"/>
            <p:nvPr/>
          </p:nvSpPr>
          <p:spPr>
            <a:xfrm>
              <a:off x="4932360" y="46062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II</a:t>
              </a:r>
            </a:p>
          </p:txBody>
        </p:sp>
        <p:sp>
          <p:nvSpPr>
            <p:cNvPr id="191" name="TextBox 190"/>
            <p:cNvSpPr txBox="1"/>
            <p:nvPr/>
          </p:nvSpPr>
          <p:spPr>
            <a:xfrm>
              <a:off x="518328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2" name="TextBox 191"/>
            <p:cNvSpPr txBox="1"/>
            <p:nvPr/>
          </p:nvSpPr>
          <p:spPr>
            <a:xfrm>
              <a:off x="6071760" y="46062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II</a:t>
              </a:r>
            </a:p>
          </p:txBody>
        </p:sp>
        <p:sp>
          <p:nvSpPr>
            <p:cNvPr id="193" name="TextBox 192"/>
            <p:cNvSpPr txBox="1"/>
            <p:nvPr/>
          </p:nvSpPr>
          <p:spPr>
            <a:xfrm>
              <a:off x="629603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4" name="TextBox 193"/>
            <p:cNvSpPr txBox="1"/>
            <p:nvPr/>
          </p:nvSpPr>
          <p:spPr>
            <a:xfrm>
              <a:off x="7207200"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a:t>
              </a:r>
            </a:p>
          </p:txBody>
        </p:sp>
        <p:sp>
          <p:nvSpPr>
            <p:cNvPr id="195" name="TextBox 194"/>
            <p:cNvSpPr txBox="1"/>
            <p:nvPr/>
          </p:nvSpPr>
          <p:spPr>
            <a:xfrm>
              <a:off x="7403399" y="4766399"/>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6" name="TextBox 195"/>
            <p:cNvSpPr txBox="1"/>
            <p:nvPr/>
          </p:nvSpPr>
          <p:spPr>
            <a:xfrm>
              <a:off x="1617480" y="55728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a:t>
              </a:r>
            </a:p>
          </p:txBody>
        </p:sp>
        <p:sp>
          <p:nvSpPr>
            <p:cNvPr id="197" name="TextBox 196"/>
            <p:cNvSpPr txBox="1"/>
            <p:nvPr/>
          </p:nvSpPr>
          <p:spPr>
            <a:xfrm>
              <a:off x="184031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8" name="TextBox 197"/>
            <p:cNvSpPr txBox="1"/>
            <p:nvPr/>
          </p:nvSpPr>
          <p:spPr>
            <a:xfrm>
              <a:off x="2705760" y="55728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II</a:t>
              </a:r>
            </a:p>
          </p:txBody>
        </p:sp>
        <p:sp>
          <p:nvSpPr>
            <p:cNvPr id="199" name="TextBox 198"/>
            <p:cNvSpPr txBox="1"/>
            <p:nvPr/>
          </p:nvSpPr>
          <p:spPr>
            <a:xfrm>
              <a:off x="295235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0" name="TextBox 199"/>
            <p:cNvSpPr txBox="1"/>
            <p:nvPr/>
          </p:nvSpPr>
          <p:spPr>
            <a:xfrm>
              <a:off x="3845880" y="55728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II</a:t>
              </a:r>
            </a:p>
          </p:txBody>
        </p:sp>
        <p:sp>
          <p:nvSpPr>
            <p:cNvPr id="201" name="TextBox 200"/>
            <p:cNvSpPr txBox="1"/>
            <p:nvPr/>
          </p:nvSpPr>
          <p:spPr>
            <a:xfrm>
              <a:off x="406547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2" name="TextBox 201"/>
            <p:cNvSpPr txBox="1"/>
            <p:nvPr/>
          </p:nvSpPr>
          <p:spPr>
            <a:xfrm>
              <a:off x="5177160" y="5572800"/>
              <a:ext cx="597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Loft Joint</a:t>
              </a:r>
            </a:p>
          </p:txBody>
        </p:sp>
        <p:sp>
          <p:nvSpPr>
            <p:cNvPr id="203" name="TextBox 202"/>
            <p:cNvSpPr txBox="1"/>
            <p:nvPr/>
          </p:nvSpPr>
          <p:spPr>
            <a:xfrm>
              <a:off x="5321160" y="5733000"/>
              <a:ext cx="279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Loft</a:t>
              </a:r>
            </a:p>
          </p:txBody>
        </p:sp>
        <p:sp>
          <p:nvSpPr>
            <p:cNvPr id="204" name="TextBox 203"/>
            <p:cNvSpPr txBox="1"/>
            <p:nvPr/>
          </p:nvSpPr>
          <p:spPr>
            <a:xfrm>
              <a:off x="6133680" y="5572800"/>
              <a:ext cx="9410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a:t>
              </a:r>
            </a:p>
          </p:txBody>
        </p:sp>
        <p:sp>
          <p:nvSpPr>
            <p:cNvPr id="205" name="TextBox 204"/>
            <p:cNvSpPr txBox="1"/>
            <p:nvPr/>
          </p:nvSpPr>
          <p:spPr>
            <a:xfrm>
              <a:off x="630324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6" name="TextBox 205"/>
            <p:cNvSpPr txBox="1"/>
            <p:nvPr/>
          </p:nvSpPr>
          <p:spPr>
            <a:xfrm>
              <a:off x="7222319" y="5572800"/>
              <a:ext cx="991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II</a:t>
              </a:r>
            </a:p>
          </p:txBody>
        </p:sp>
        <p:sp>
          <p:nvSpPr>
            <p:cNvPr id="207" name="TextBox 206"/>
            <p:cNvSpPr txBox="1"/>
            <p:nvPr/>
          </p:nvSpPr>
          <p:spPr>
            <a:xfrm>
              <a:off x="741528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8" name="TextBox 207"/>
            <p:cNvSpPr txBox="1"/>
            <p:nvPr/>
          </p:nvSpPr>
          <p:spPr>
            <a:xfrm>
              <a:off x="1842479" y="6540480"/>
              <a:ext cx="588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Hex Joint</a:t>
              </a:r>
            </a:p>
          </p:txBody>
        </p:sp>
        <p:sp>
          <p:nvSpPr>
            <p:cNvPr id="209" name="TextBox 208"/>
            <p:cNvSpPr txBox="1"/>
            <p:nvPr/>
          </p:nvSpPr>
          <p:spPr>
            <a:xfrm>
              <a:off x="1991520" y="67006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Hex</a:t>
              </a:r>
            </a:p>
          </p:txBody>
        </p:sp>
        <p:sp>
          <p:nvSpPr>
            <p:cNvPr id="210" name="TextBox 209"/>
            <p:cNvSpPr txBox="1"/>
            <p:nvPr/>
          </p:nvSpPr>
          <p:spPr>
            <a:xfrm>
              <a:off x="2725560" y="6540480"/>
              <a:ext cx="1091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Hip Joint</a:t>
              </a:r>
            </a:p>
          </p:txBody>
        </p:sp>
        <p:sp>
          <p:nvSpPr>
            <p:cNvPr id="211" name="TextBox 210"/>
            <p:cNvSpPr txBox="1"/>
            <p:nvPr/>
          </p:nvSpPr>
          <p:spPr>
            <a:xfrm>
              <a:off x="3111479"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sp>
          <p:nvSpPr>
            <p:cNvPr id="212" name="TextBox 211"/>
            <p:cNvSpPr txBox="1"/>
            <p:nvPr/>
          </p:nvSpPr>
          <p:spPr>
            <a:xfrm>
              <a:off x="4080600" y="6540480"/>
              <a:ext cx="564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dirty="0">
                  <a:ln>
                    <a:noFill/>
                  </a:ln>
                  <a:solidFill>
                    <a:srgbClr val="000000"/>
                  </a:solidFill>
                  <a:latin typeface="Liberation Serif" pitchFamily="18"/>
                  <a:ea typeface="WenQuanYi Zen Hei" pitchFamily="2"/>
                  <a:cs typeface="Liberation Serif" pitchFamily="2"/>
                </a:rPr>
                <a:t>Hip Joint</a:t>
              </a:r>
            </a:p>
          </p:txBody>
        </p:sp>
        <p:pic>
          <p:nvPicPr>
            <p:cNvPr id="213" name="Picture 212"/>
            <p:cNvPicPr>
              <a:picLocks noChangeAspect="1"/>
            </p:cNvPicPr>
            <p:nvPr/>
          </p:nvPicPr>
          <p:blipFill>
            <a:blip r:embed="rId3"/>
            <a:stretch>
              <a:fillRect/>
            </a:stretch>
          </p:blipFill>
          <p:spPr>
            <a:xfrm>
              <a:off x="1660319" y="955440"/>
              <a:ext cx="901080" cy="581760"/>
            </a:xfrm>
            <a:prstGeom prst="rect">
              <a:avLst/>
            </a:prstGeom>
            <a:noFill/>
            <a:ln>
              <a:noFill/>
            </a:ln>
          </p:spPr>
        </p:pic>
        <p:pic>
          <p:nvPicPr>
            <p:cNvPr id="214" name="Picture 213"/>
            <p:cNvPicPr>
              <a:picLocks noChangeAspect="1"/>
            </p:cNvPicPr>
            <p:nvPr/>
          </p:nvPicPr>
          <p:blipFill>
            <a:blip r:embed="rId4"/>
            <a:stretch>
              <a:fillRect/>
            </a:stretch>
          </p:blipFill>
          <p:spPr>
            <a:xfrm>
              <a:off x="6111360" y="3050280"/>
              <a:ext cx="901440" cy="582120"/>
            </a:xfrm>
            <a:prstGeom prst="rect">
              <a:avLst/>
            </a:prstGeom>
            <a:noFill/>
            <a:ln>
              <a:noFill/>
            </a:ln>
          </p:spPr>
        </p:pic>
        <p:pic>
          <p:nvPicPr>
            <p:cNvPr id="215" name="Picture 214"/>
            <p:cNvPicPr>
              <a:picLocks noChangeAspect="1"/>
            </p:cNvPicPr>
            <p:nvPr/>
          </p:nvPicPr>
          <p:blipFill>
            <a:blip r:embed="rId5"/>
            <a:stretch>
              <a:fillRect/>
            </a:stretch>
          </p:blipFill>
          <p:spPr>
            <a:xfrm>
              <a:off x="7223399" y="3050280"/>
              <a:ext cx="901080" cy="582120"/>
            </a:xfrm>
            <a:prstGeom prst="rect">
              <a:avLst/>
            </a:prstGeom>
            <a:noFill/>
            <a:ln>
              <a:noFill/>
            </a:ln>
          </p:spPr>
        </p:pic>
        <p:pic>
          <p:nvPicPr>
            <p:cNvPr id="216" name="Picture 215"/>
            <p:cNvPicPr>
              <a:picLocks noChangeAspect="1"/>
            </p:cNvPicPr>
            <p:nvPr/>
          </p:nvPicPr>
          <p:blipFill>
            <a:blip r:embed="rId6"/>
            <a:stretch>
              <a:fillRect/>
            </a:stretch>
          </p:blipFill>
          <p:spPr>
            <a:xfrm>
              <a:off x="2773440" y="4017960"/>
              <a:ext cx="901440" cy="582120"/>
            </a:xfrm>
            <a:prstGeom prst="rect">
              <a:avLst/>
            </a:prstGeom>
            <a:noFill/>
            <a:ln>
              <a:noFill/>
            </a:ln>
          </p:spPr>
        </p:pic>
        <p:pic>
          <p:nvPicPr>
            <p:cNvPr id="217" name="Picture 216"/>
            <p:cNvPicPr>
              <a:picLocks noChangeAspect="1"/>
            </p:cNvPicPr>
            <p:nvPr/>
          </p:nvPicPr>
          <p:blipFill>
            <a:blip r:embed="rId7"/>
            <a:stretch>
              <a:fillRect/>
            </a:stretch>
          </p:blipFill>
          <p:spPr>
            <a:xfrm>
              <a:off x="3885479" y="4017960"/>
              <a:ext cx="901080" cy="582120"/>
            </a:xfrm>
            <a:prstGeom prst="rect">
              <a:avLst/>
            </a:prstGeom>
            <a:noFill/>
            <a:ln>
              <a:noFill/>
            </a:ln>
          </p:spPr>
        </p:pic>
        <p:pic>
          <p:nvPicPr>
            <p:cNvPr id="218" name="Picture 217"/>
            <p:cNvPicPr>
              <a:picLocks noChangeAspect="1"/>
            </p:cNvPicPr>
            <p:nvPr/>
          </p:nvPicPr>
          <p:blipFill>
            <a:blip r:embed="rId8"/>
            <a:stretch>
              <a:fillRect/>
            </a:stretch>
          </p:blipFill>
          <p:spPr>
            <a:xfrm>
              <a:off x="4998600" y="4017960"/>
              <a:ext cx="901080" cy="582120"/>
            </a:xfrm>
            <a:prstGeom prst="rect">
              <a:avLst/>
            </a:prstGeom>
            <a:noFill/>
            <a:ln>
              <a:noFill/>
            </a:ln>
          </p:spPr>
        </p:pic>
        <p:pic>
          <p:nvPicPr>
            <p:cNvPr id="219" name="Picture 218"/>
            <p:cNvPicPr>
              <a:picLocks noChangeAspect="1"/>
            </p:cNvPicPr>
            <p:nvPr/>
          </p:nvPicPr>
          <p:blipFill>
            <a:blip r:embed="rId9"/>
            <a:stretch>
              <a:fillRect/>
            </a:stretch>
          </p:blipFill>
          <p:spPr>
            <a:xfrm>
              <a:off x="6111360" y="4017960"/>
              <a:ext cx="901440" cy="582120"/>
            </a:xfrm>
            <a:prstGeom prst="rect">
              <a:avLst/>
            </a:prstGeom>
            <a:noFill/>
            <a:ln>
              <a:noFill/>
            </a:ln>
          </p:spPr>
        </p:pic>
        <p:pic>
          <p:nvPicPr>
            <p:cNvPr id="220" name="Picture 219"/>
            <p:cNvPicPr>
              <a:picLocks noChangeAspect="1"/>
            </p:cNvPicPr>
            <p:nvPr/>
          </p:nvPicPr>
          <p:blipFill>
            <a:blip r:embed="rId10"/>
            <a:stretch>
              <a:fillRect/>
            </a:stretch>
          </p:blipFill>
          <p:spPr>
            <a:xfrm>
              <a:off x="2773440" y="955440"/>
              <a:ext cx="901440" cy="581760"/>
            </a:xfrm>
            <a:prstGeom prst="rect">
              <a:avLst/>
            </a:prstGeom>
            <a:noFill/>
            <a:ln>
              <a:noFill/>
            </a:ln>
          </p:spPr>
        </p:pic>
        <p:pic>
          <p:nvPicPr>
            <p:cNvPr id="221" name="Picture 220"/>
            <p:cNvPicPr>
              <a:picLocks noChangeAspect="1"/>
            </p:cNvPicPr>
            <p:nvPr/>
          </p:nvPicPr>
          <p:blipFill>
            <a:blip r:embed="rId11"/>
            <a:stretch>
              <a:fillRect/>
            </a:stretch>
          </p:blipFill>
          <p:spPr>
            <a:xfrm>
              <a:off x="3885479" y="955440"/>
              <a:ext cx="901080" cy="581760"/>
            </a:xfrm>
            <a:prstGeom prst="rect">
              <a:avLst/>
            </a:prstGeom>
            <a:noFill/>
            <a:ln>
              <a:noFill/>
            </a:ln>
          </p:spPr>
        </p:pic>
        <p:pic>
          <p:nvPicPr>
            <p:cNvPr id="222" name="Picture 221"/>
            <p:cNvPicPr>
              <a:picLocks noChangeAspect="1"/>
            </p:cNvPicPr>
            <p:nvPr/>
          </p:nvPicPr>
          <p:blipFill>
            <a:blip r:embed="rId12"/>
            <a:stretch>
              <a:fillRect/>
            </a:stretch>
          </p:blipFill>
          <p:spPr>
            <a:xfrm>
              <a:off x="1660319" y="1923119"/>
              <a:ext cx="901080" cy="582120"/>
            </a:xfrm>
            <a:prstGeom prst="rect">
              <a:avLst/>
            </a:prstGeom>
            <a:noFill/>
            <a:ln>
              <a:noFill/>
            </a:ln>
          </p:spPr>
        </p:pic>
        <p:pic>
          <p:nvPicPr>
            <p:cNvPr id="223" name="Picture 222"/>
            <p:cNvPicPr>
              <a:picLocks noChangeAspect="1"/>
            </p:cNvPicPr>
            <p:nvPr/>
          </p:nvPicPr>
          <p:blipFill>
            <a:blip r:embed="rId13"/>
            <a:stretch>
              <a:fillRect/>
            </a:stretch>
          </p:blipFill>
          <p:spPr>
            <a:xfrm>
              <a:off x="4998600" y="955440"/>
              <a:ext cx="901080" cy="581760"/>
            </a:xfrm>
            <a:prstGeom prst="rect">
              <a:avLst/>
            </a:prstGeom>
            <a:noFill/>
            <a:ln>
              <a:noFill/>
            </a:ln>
          </p:spPr>
        </p:pic>
        <p:pic>
          <p:nvPicPr>
            <p:cNvPr id="224" name="Picture 223"/>
            <p:cNvPicPr>
              <a:picLocks noChangeAspect="1"/>
            </p:cNvPicPr>
            <p:nvPr/>
          </p:nvPicPr>
          <p:blipFill>
            <a:blip r:embed="rId14"/>
            <a:stretch>
              <a:fillRect/>
            </a:stretch>
          </p:blipFill>
          <p:spPr>
            <a:xfrm>
              <a:off x="6111360" y="955440"/>
              <a:ext cx="901440" cy="581760"/>
            </a:xfrm>
            <a:prstGeom prst="rect">
              <a:avLst/>
            </a:prstGeom>
            <a:noFill/>
            <a:ln>
              <a:noFill/>
            </a:ln>
          </p:spPr>
        </p:pic>
        <p:pic>
          <p:nvPicPr>
            <p:cNvPr id="225" name="Picture 224"/>
            <p:cNvPicPr>
              <a:picLocks noChangeAspect="1"/>
            </p:cNvPicPr>
            <p:nvPr/>
          </p:nvPicPr>
          <p:blipFill>
            <a:blip r:embed="rId15"/>
            <a:stretch>
              <a:fillRect/>
            </a:stretch>
          </p:blipFill>
          <p:spPr>
            <a:xfrm>
              <a:off x="7223399" y="955440"/>
              <a:ext cx="901080" cy="581760"/>
            </a:xfrm>
            <a:prstGeom prst="rect">
              <a:avLst/>
            </a:prstGeom>
            <a:noFill/>
            <a:ln>
              <a:noFill/>
            </a:ln>
          </p:spPr>
        </p:pic>
        <p:pic>
          <p:nvPicPr>
            <p:cNvPr id="226" name="Picture 225"/>
            <p:cNvPicPr>
              <a:picLocks noChangeAspect="1"/>
            </p:cNvPicPr>
            <p:nvPr/>
          </p:nvPicPr>
          <p:blipFill>
            <a:blip r:embed="rId16"/>
            <a:stretch>
              <a:fillRect/>
            </a:stretch>
          </p:blipFill>
          <p:spPr>
            <a:xfrm>
              <a:off x="2773440" y="1923119"/>
              <a:ext cx="901440" cy="582120"/>
            </a:xfrm>
            <a:prstGeom prst="rect">
              <a:avLst/>
            </a:prstGeom>
            <a:noFill/>
            <a:ln>
              <a:noFill/>
            </a:ln>
          </p:spPr>
        </p:pic>
        <p:pic>
          <p:nvPicPr>
            <p:cNvPr id="227" name="Picture 226"/>
            <p:cNvPicPr>
              <a:picLocks noChangeAspect="1"/>
            </p:cNvPicPr>
            <p:nvPr/>
          </p:nvPicPr>
          <p:blipFill>
            <a:blip r:embed="rId17"/>
            <a:stretch>
              <a:fillRect/>
            </a:stretch>
          </p:blipFill>
          <p:spPr>
            <a:xfrm>
              <a:off x="3885479" y="1923119"/>
              <a:ext cx="901080" cy="582120"/>
            </a:xfrm>
            <a:prstGeom prst="rect">
              <a:avLst/>
            </a:prstGeom>
            <a:noFill/>
            <a:ln>
              <a:noFill/>
            </a:ln>
          </p:spPr>
        </p:pic>
        <p:pic>
          <p:nvPicPr>
            <p:cNvPr id="228" name="Picture 227"/>
            <p:cNvPicPr>
              <a:picLocks noChangeAspect="1"/>
            </p:cNvPicPr>
            <p:nvPr/>
          </p:nvPicPr>
          <p:blipFill>
            <a:blip r:embed="rId18"/>
            <a:stretch>
              <a:fillRect/>
            </a:stretch>
          </p:blipFill>
          <p:spPr>
            <a:xfrm>
              <a:off x="4998600" y="1923119"/>
              <a:ext cx="901080" cy="582120"/>
            </a:xfrm>
            <a:prstGeom prst="rect">
              <a:avLst/>
            </a:prstGeom>
            <a:noFill/>
            <a:ln>
              <a:noFill/>
            </a:ln>
          </p:spPr>
        </p:pic>
        <p:pic>
          <p:nvPicPr>
            <p:cNvPr id="229" name="Picture 228"/>
            <p:cNvPicPr>
              <a:picLocks noChangeAspect="1"/>
            </p:cNvPicPr>
            <p:nvPr/>
          </p:nvPicPr>
          <p:blipFill>
            <a:blip r:embed="rId19"/>
            <a:stretch>
              <a:fillRect/>
            </a:stretch>
          </p:blipFill>
          <p:spPr>
            <a:xfrm>
              <a:off x="6111360" y="1923119"/>
              <a:ext cx="901440" cy="582120"/>
            </a:xfrm>
            <a:prstGeom prst="rect">
              <a:avLst/>
            </a:prstGeom>
            <a:noFill/>
            <a:ln>
              <a:noFill/>
            </a:ln>
          </p:spPr>
        </p:pic>
        <p:pic>
          <p:nvPicPr>
            <p:cNvPr id="230" name="Picture 229"/>
            <p:cNvPicPr>
              <a:picLocks noChangeAspect="1"/>
            </p:cNvPicPr>
            <p:nvPr/>
          </p:nvPicPr>
          <p:blipFill>
            <a:blip r:embed="rId20"/>
            <a:stretch>
              <a:fillRect/>
            </a:stretch>
          </p:blipFill>
          <p:spPr>
            <a:xfrm>
              <a:off x="3885479" y="5952240"/>
              <a:ext cx="901080" cy="582120"/>
            </a:xfrm>
            <a:prstGeom prst="rect">
              <a:avLst/>
            </a:prstGeom>
            <a:noFill/>
            <a:ln>
              <a:noFill/>
            </a:ln>
          </p:spPr>
        </p:pic>
        <p:pic>
          <p:nvPicPr>
            <p:cNvPr id="231" name="Picture 230"/>
            <p:cNvPicPr>
              <a:picLocks noChangeAspect="1"/>
            </p:cNvPicPr>
            <p:nvPr/>
          </p:nvPicPr>
          <p:blipFill>
            <a:blip r:embed="rId21"/>
            <a:stretch>
              <a:fillRect/>
            </a:stretch>
          </p:blipFill>
          <p:spPr>
            <a:xfrm>
              <a:off x="7223399" y="1923119"/>
              <a:ext cx="901080" cy="582120"/>
            </a:xfrm>
            <a:prstGeom prst="rect">
              <a:avLst/>
            </a:prstGeom>
            <a:noFill/>
            <a:ln>
              <a:noFill/>
            </a:ln>
          </p:spPr>
        </p:pic>
        <p:pic>
          <p:nvPicPr>
            <p:cNvPr id="232" name="Picture 231"/>
            <p:cNvPicPr>
              <a:picLocks noChangeAspect="1"/>
            </p:cNvPicPr>
            <p:nvPr/>
          </p:nvPicPr>
          <p:blipFill>
            <a:blip r:embed="rId22"/>
            <a:stretch>
              <a:fillRect/>
            </a:stretch>
          </p:blipFill>
          <p:spPr>
            <a:xfrm>
              <a:off x="7223399" y="4017960"/>
              <a:ext cx="901080" cy="582120"/>
            </a:xfrm>
            <a:prstGeom prst="rect">
              <a:avLst/>
            </a:prstGeom>
            <a:noFill/>
            <a:ln>
              <a:noFill/>
            </a:ln>
          </p:spPr>
        </p:pic>
        <p:pic>
          <p:nvPicPr>
            <p:cNvPr id="233" name="Picture 232"/>
            <p:cNvPicPr>
              <a:picLocks noChangeAspect="1"/>
            </p:cNvPicPr>
            <p:nvPr/>
          </p:nvPicPr>
          <p:blipFill>
            <a:blip r:embed="rId23"/>
            <a:stretch>
              <a:fillRect/>
            </a:stretch>
          </p:blipFill>
          <p:spPr>
            <a:xfrm>
              <a:off x="1660319" y="3050280"/>
              <a:ext cx="901080" cy="582120"/>
            </a:xfrm>
            <a:prstGeom prst="rect">
              <a:avLst/>
            </a:prstGeom>
            <a:noFill/>
            <a:ln>
              <a:noFill/>
            </a:ln>
          </p:spPr>
        </p:pic>
        <p:pic>
          <p:nvPicPr>
            <p:cNvPr id="234" name="Picture 233"/>
            <p:cNvPicPr>
              <a:picLocks noChangeAspect="1"/>
            </p:cNvPicPr>
            <p:nvPr/>
          </p:nvPicPr>
          <p:blipFill>
            <a:blip r:embed="rId24"/>
            <a:stretch>
              <a:fillRect/>
            </a:stretch>
          </p:blipFill>
          <p:spPr>
            <a:xfrm>
              <a:off x="2773440" y="3050280"/>
              <a:ext cx="901440" cy="582120"/>
            </a:xfrm>
            <a:prstGeom prst="rect">
              <a:avLst/>
            </a:prstGeom>
            <a:noFill/>
            <a:ln>
              <a:noFill/>
            </a:ln>
          </p:spPr>
        </p:pic>
        <p:pic>
          <p:nvPicPr>
            <p:cNvPr id="235" name="Picture 234"/>
            <p:cNvPicPr>
              <a:picLocks noChangeAspect="1"/>
            </p:cNvPicPr>
            <p:nvPr/>
          </p:nvPicPr>
          <p:blipFill>
            <a:blip r:embed="rId25"/>
            <a:stretch>
              <a:fillRect/>
            </a:stretch>
          </p:blipFill>
          <p:spPr>
            <a:xfrm>
              <a:off x="3885479" y="3050280"/>
              <a:ext cx="901080" cy="582120"/>
            </a:xfrm>
            <a:prstGeom prst="rect">
              <a:avLst/>
            </a:prstGeom>
            <a:noFill/>
            <a:ln>
              <a:noFill/>
            </a:ln>
          </p:spPr>
        </p:pic>
        <p:pic>
          <p:nvPicPr>
            <p:cNvPr id="236" name="Picture 235"/>
            <p:cNvPicPr>
              <a:picLocks noChangeAspect="1"/>
            </p:cNvPicPr>
            <p:nvPr/>
          </p:nvPicPr>
          <p:blipFill>
            <a:blip r:embed="rId26"/>
            <a:stretch>
              <a:fillRect/>
            </a:stretch>
          </p:blipFill>
          <p:spPr>
            <a:xfrm>
              <a:off x="4998600" y="3050280"/>
              <a:ext cx="901080" cy="582120"/>
            </a:xfrm>
            <a:prstGeom prst="rect">
              <a:avLst/>
            </a:prstGeom>
            <a:noFill/>
            <a:ln>
              <a:noFill/>
            </a:ln>
          </p:spPr>
        </p:pic>
        <p:pic>
          <p:nvPicPr>
            <p:cNvPr id="237" name="Picture 236"/>
            <p:cNvPicPr>
              <a:picLocks noChangeAspect="1"/>
            </p:cNvPicPr>
            <p:nvPr/>
          </p:nvPicPr>
          <p:blipFill>
            <a:blip r:embed="rId27"/>
            <a:stretch>
              <a:fillRect/>
            </a:stretch>
          </p:blipFill>
          <p:spPr>
            <a:xfrm>
              <a:off x="4998600" y="4984920"/>
              <a:ext cx="901080" cy="582120"/>
            </a:xfrm>
            <a:prstGeom prst="rect">
              <a:avLst/>
            </a:prstGeom>
            <a:noFill/>
            <a:ln>
              <a:noFill/>
            </a:ln>
          </p:spPr>
        </p:pic>
        <p:pic>
          <p:nvPicPr>
            <p:cNvPr id="238" name="Picture 237"/>
            <p:cNvPicPr>
              <a:picLocks noChangeAspect="1"/>
            </p:cNvPicPr>
            <p:nvPr/>
          </p:nvPicPr>
          <p:blipFill>
            <a:blip r:embed="rId28"/>
            <a:stretch>
              <a:fillRect/>
            </a:stretch>
          </p:blipFill>
          <p:spPr>
            <a:xfrm>
              <a:off x="1660319" y="4017960"/>
              <a:ext cx="901080" cy="582120"/>
            </a:xfrm>
            <a:prstGeom prst="rect">
              <a:avLst/>
            </a:prstGeom>
            <a:noFill/>
            <a:ln>
              <a:noFill/>
            </a:ln>
          </p:spPr>
        </p:pic>
        <p:pic>
          <p:nvPicPr>
            <p:cNvPr id="239" name="Picture 238"/>
            <p:cNvPicPr>
              <a:picLocks noChangeAspect="1"/>
            </p:cNvPicPr>
            <p:nvPr/>
          </p:nvPicPr>
          <p:blipFill>
            <a:blip r:embed="rId29"/>
            <a:stretch>
              <a:fillRect/>
            </a:stretch>
          </p:blipFill>
          <p:spPr>
            <a:xfrm>
              <a:off x="1660319" y="4984920"/>
              <a:ext cx="901080" cy="582120"/>
            </a:xfrm>
            <a:prstGeom prst="rect">
              <a:avLst/>
            </a:prstGeom>
            <a:noFill/>
            <a:ln>
              <a:noFill/>
            </a:ln>
          </p:spPr>
        </p:pic>
        <p:pic>
          <p:nvPicPr>
            <p:cNvPr id="240" name="Picture 239"/>
            <p:cNvPicPr>
              <a:picLocks noChangeAspect="1"/>
            </p:cNvPicPr>
            <p:nvPr/>
          </p:nvPicPr>
          <p:blipFill>
            <a:blip r:embed="rId30"/>
            <a:stretch>
              <a:fillRect/>
            </a:stretch>
          </p:blipFill>
          <p:spPr>
            <a:xfrm>
              <a:off x="2773440" y="4984920"/>
              <a:ext cx="901440" cy="582120"/>
            </a:xfrm>
            <a:prstGeom prst="rect">
              <a:avLst/>
            </a:prstGeom>
            <a:noFill/>
            <a:ln>
              <a:noFill/>
            </a:ln>
          </p:spPr>
        </p:pic>
        <p:pic>
          <p:nvPicPr>
            <p:cNvPr id="241" name="Picture 240"/>
            <p:cNvPicPr>
              <a:picLocks noChangeAspect="1"/>
            </p:cNvPicPr>
            <p:nvPr/>
          </p:nvPicPr>
          <p:blipFill>
            <a:blip r:embed="rId31"/>
            <a:stretch>
              <a:fillRect/>
            </a:stretch>
          </p:blipFill>
          <p:spPr>
            <a:xfrm>
              <a:off x="6111360" y="4984920"/>
              <a:ext cx="901440" cy="582120"/>
            </a:xfrm>
            <a:prstGeom prst="rect">
              <a:avLst/>
            </a:prstGeom>
            <a:noFill/>
            <a:ln>
              <a:noFill/>
            </a:ln>
          </p:spPr>
        </p:pic>
        <p:pic>
          <p:nvPicPr>
            <p:cNvPr id="242" name="Picture 241"/>
            <p:cNvPicPr>
              <a:picLocks noChangeAspect="1"/>
            </p:cNvPicPr>
            <p:nvPr/>
          </p:nvPicPr>
          <p:blipFill>
            <a:blip r:embed="rId32"/>
            <a:stretch>
              <a:fillRect/>
            </a:stretch>
          </p:blipFill>
          <p:spPr>
            <a:xfrm>
              <a:off x="3885479" y="4984920"/>
              <a:ext cx="901080" cy="582120"/>
            </a:xfrm>
            <a:prstGeom prst="rect">
              <a:avLst/>
            </a:prstGeom>
            <a:noFill/>
            <a:ln>
              <a:noFill/>
            </a:ln>
          </p:spPr>
        </p:pic>
        <p:pic>
          <p:nvPicPr>
            <p:cNvPr id="243" name="Picture 242"/>
            <p:cNvPicPr>
              <a:picLocks noChangeAspect="1"/>
            </p:cNvPicPr>
            <p:nvPr/>
          </p:nvPicPr>
          <p:blipFill>
            <a:blip r:embed="rId33"/>
            <a:stretch>
              <a:fillRect/>
            </a:stretch>
          </p:blipFill>
          <p:spPr>
            <a:xfrm>
              <a:off x="7223399" y="4984920"/>
              <a:ext cx="901080" cy="582120"/>
            </a:xfrm>
            <a:prstGeom prst="rect">
              <a:avLst/>
            </a:prstGeom>
            <a:noFill/>
            <a:ln>
              <a:noFill/>
            </a:ln>
          </p:spPr>
        </p:pic>
        <p:pic>
          <p:nvPicPr>
            <p:cNvPr id="244" name="Picture 243"/>
            <p:cNvPicPr>
              <a:picLocks noChangeAspect="1"/>
            </p:cNvPicPr>
            <p:nvPr/>
          </p:nvPicPr>
          <p:blipFill>
            <a:blip r:embed="rId34"/>
            <a:stretch>
              <a:fillRect/>
            </a:stretch>
          </p:blipFill>
          <p:spPr>
            <a:xfrm>
              <a:off x="2773440" y="5952240"/>
              <a:ext cx="901440" cy="582120"/>
            </a:xfrm>
            <a:prstGeom prst="rect">
              <a:avLst/>
            </a:prstGeom>
            <a:noFill/>
            <a:ln>
              <a:noFill/>
            </a:ln>
          </p:spPr>
        </p:pic>
        <p:pic>
          <p:nvPicPr>
            <p:cNvPr id="245" name="Picture 244"/>
            <p:cNvPicPr>
              <a:picLocks noChangeAspect="1"/>
            </p:cNvPicPr>
            <p:nvPr/>
          </p:nvPicPr>
          <p:blipFill>
            <a:blip r:embed="rId35"/>
            <a:stretch>
              <a:fillRect/>
            </a:stretch>
          </p:blipFill>
          <p:spPr>
            <a:xfrm>
              <a:off x="1660319" y="5952240"/>
              <a:ext cx="901080" cy="582120"/>
            </a:xfrm>
            <a:prstGeom prst="rect">
              <a:avLst/>
            </a:prstGeom>
            <a:noFill/>
            <a:ln>
              <a:noFill/>
            </a:ln>
          </p:spPr>
        </p:pic>
        <p:sp>
          <p:nvSpPr>
            <p:cNvPr id="246" name="TextBox 245"/>
            <p:cNvSpPr txBox="1"/>
            <p:nvPr/>
          </p:nvSpPr>
          <p:spPr>
            <a:xfrm>
              <a:off x="4224600"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grpSp>
      <p:sp>
        <p:nvSpPr>
          <p:cNvPr id="252" name="Footer Placeholder 251"/>
          <p:cNvSpPr>
            <a:spLocks noGrp="1"/>
          </p:cNvSpPr>
          <p:nvPr>
            <p:ph type="ftr" sz="quarter" idx="11"/>
          </p:nvPr>
        </p:nvSpPr>
        <p:spPr/>
        <p:txBody>
          <a:bodyPr/>
          <a:lstStyle/>
          <a:p>
            <a:pPr lvl="0"/>
            <a:r>
              <a:rPr lang="en-US" smtClean="0"/>
              <a:t>Zhang, Xi PhD Defense</a:t>
            </a:r>
            <a:endParaRPr lang="en-US"/>
          </a:p>
        </p:txBody>
      </p:sp>
      <p:sp>
        <p:nvSpPr>
          <p:cNvPr id="253" name="Slide Number Placeholder 252"/>
          <p:cNvSpPr>
            <a:spLocks noGrp="1"/>
          </p:cNvSpPr>
          <p:nvPr>
            <p:ph type="sldNum" sz="quarter" idx="12"/>
          </p:nvPr>
        </p:nvSpPr>
        <p:spPr/>
        <p:txBody>
          <a:bodyPr/>
          <a:lstStyle/>
          <a:p>
            <a:pPr lvl="0"/>
            <a:fld id="{1163934E-6D4A-49A7-BCC2-DF33CF0FAD11}" type="slidenum">
              <a:rPr lang="mr-IN" smtClean="0"/>
              <a:t>79</a:t>
            </a:fld>
            <a:r>
              <a:rPr lang="mr-IN" smtClean="0"/>
              <a:t>/</a:t>
            </a:r>
            <a:endParaRPr lang="mr-IN"/>
          </a:p>
        </p:txBody>
      </p:sp>
    </p:spTree>
    <p:extLst>
      <p:ext uri="{BB962C8B-B14F-4D97-AF65-F5344CB8AC3E}">
        <p14:creationId xmlns:p14="http://schemas.microsoft.com/office/powerpoint/2010/main" val="1399789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8</a:t>
            </a:fld>
            <a:r>
              <a:rPr lang="mr-IN" smtClean="0"/>
              <a:t>/</a:t>
            </a:r>
            <a:endParaRPr lang="mr-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4" name="TextBox 3"/>
          <p:cNvSpPr txBox="1"/>
          <p:nvPr/>
        </p:nvSpPr>
        <p:spPr>
          <a:xfrm>
            <a:off x="554400" y="962640"/>
            <a:ext cx="9401846" cy="1506523"/>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Solution: </a:t>
            </a:r>
            <a:endParaRPr lang="en-US" sz="3200" b="1" i="0" u="none" strike="noStrike" kern="1200" dirty="0" smtClean="0">
              <a:ln>
                <a:noFill/>
              </a:ln>
              <a:latin typeface="Liberation Serif" pitchFamily="18"/>
              <a:ea typeface="WenQuanYi Zen Hei" pitchFamily="2"/>
              <a:cs typeface="Lohit Hindi" pitchFamily="2"/>
            </a:endParaRPr>
          </a:p>
          <a:p>
            <a:pPr marR="0" lvl="0" rtl="0" hangingPunct="0">
              <a:lnSpc>
                <a:spcPct val="150000"/>
              </a:lnSpc>
              <a:spcBef>
                <a:spcPts val="0"/>
              </a:spcBef>
              <a:spcAft>
                <a:spcPts val="0"/>
              </a:spcAft>
              <a:buSzPct val="45000"/>
              <a:tabLst/>
            </a:pPr>
            <a:r>
              <a:rPr lang="en-US" sz="3200" dirty="0" smtClean="0">
                <a:latin typeface="Liberation Serif" pitchFamily="18"/>
                <a:ea typeface="WenQuanYi Zen Hei" pitchFamily="2"/>
                <a:cs typeface="Lohit Hindi" pitchFamily="2"/>
              </a:rPr>
              <a:t>    </a:t>
            </a:r>
            <a:r>
              <a:rPr lang="en-US" sz="3200" b="0" i="0" u="none" strike="noStrike" kern="1200" dirty="0" smtClean="0">
                <a:ln>
                  <a:noFill/>
                </a:ln>
                <a:latin typeface="Liberation Serif" pitchFamily="18"/>
                <a:ea typeface="WenQuanYi Zen Hei" pitchFamily="2"/>
                <a:cs typeface="Lohit Hindi" pitchFamily="2"/>
              </a:rPr>
              <a:t>Synthesizing data which will be used as training data.</a:t>
            </a:r>
            <a:endParaRPr lang="en-US" sz="32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554400" y="2974532"/>
            <a:ext cx="8937296" cy="2834002"/>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Challenges</a:t>
            </a:r>
            <a:r>
              <a:rPr lang="en-US" sz="3200" b="0" i="0" u="none" strike="noStrike" kern="1200" dirty="0" smtClean="0">
                <a:ln>
                  <a:noFill/>
                </a:ln>
                <a:latin typeface="Liberation Serif" pitchFamily="18"/>
                <a:ea typeface="WenQuanYi Zen Hei" pitchFamily="2"/>
                <a:cs typeface="Lohit Hindi" pitchFamily="2"/>
              </a:rPr>
              <a:t>:</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Where to synthesize? (As image or as features)</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a:t>
            </a:r>
            <a:r>
              <a:rPr lang="en-US" sz="3200" b="0" i="0" u="none" strike="noStrike" kern="1200" dirty="0">
                <a:ln>
                  <a:noFill/>
                </a:ln>
                <a:latin typeface="Liberation Serif" pitchFamily="18"/>
                <a:ea typeface="WenQuanYi Zen Hei" pitchFamily="2"/>
                <a:cs typeface="Lohit Hindi" pitchFamily="2"/>
              </a:rPr>
              <a:t>How to synthesize?</a:t>
            </a:r>
          </a:p>
          <a:p>
            <a:pPr lvl="2" indent="-457200" hangingPunct="0">
              <a:lnSpc>
                <a:spcPct val="150000"/>
              </a:lnSpc>
              <a:buSzPct val="100000"/>
              <a:buFont typeface="Arial" charset="0"/>
              <a:buChar char="•"/>
            </a:pPr>
            <a:r>
              <a:rPr lang="en-US" sz="3200" b="0" i="0" u="none" strike="noStrike" kern="1200" dirty="0">
                <a:ln>
                  <a:noFill/>
                </a:ln>
                <a:latin typeface="Liberation Serif" pitchFamily="18"/>
                <a:ea typeface="WenQuanYi Zen Hei" pitchFamily="2"/>
                <a:cs typeface="Lohit Hindi" pitchFamily="2"/>
              </a:rPr>
              <a:t> How to use 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9</a:t>
            </a:fld>
            <a:r>
              <a:rPr lang="mr-IN" smtClean="0"/>
              <a:t>/</a:t>
            </a:r>
            <a:endParaRPr lang="mr-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5345</TotalTime>
  <Words>5363</Words>
  <Application>Microsoft Macintosh PowerPoint</Application>
  <PresentationFormat>Custom</PresentationFormat>
  <Paragraphs>1025</Paragraphs>
  <Slides>79</Slides>
  <Notes>74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vt:i4>
      </vt:variant>
    </vt:vector>
  </HeadingPairs>
  <TitlesOfParts>
    <vt:vector size="93" baseType="lpstr">
      <vt:lpstr>Calibri</vt:lpstr>
      <vt:lpstr>Cambria Math</vt:lpstr>
      <vt:lpstr>DejaVu Sans</vt:lpstr>
      <vt:lpstr>Liberation Sans</vt:lpstr>
      <vt:lpstr>Liberation Serif</vt:lpstr>
      <vt:lpstr>Lohit Hindi</vt:lpstr>
      <vt:lpstr>OpenSymbol</vt:lpstr>
      <vt:lpstr>StarSymbol</vt:lpstr>
      <vt:lpstr>Times</vt:lpstr>
      <vt:lpstr>Times New Roman</vt:lpstr>
      <vt:lpstr>WenQuanYi Zen Hei</vt:lpstr>
      <vt:lpstr>Wingdings</vt:lpstr>
      <vt:lpstr>Arial</vt:lpstr>
      <vt:lpstr>Default</vt:lpstr>
      <vt:lpstr>Data Synthesis For Object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Synthesis For Object Recognition</dc:title>
  <cp:lastModifiedBy>Microsoft Office User</cp:lastModifiedBy>
  <cp:revision>147</cp:revision>
  <cp:lastPrinted>2017-10-28T15:43:30Z</cp:lastPrinted>
  <dcterms:created xsi:type="dcterms:W3CDTF">2015-04-11T14:05:05Z</dcterms:created>
  <dcterms:modified xsi:type="dcterms:W3CDTF">2017-10-28T18:44:33Z</dcterms:modified>
</cp:coreProperties>
</file>